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Play"/>
      <p:regular r:id="rId22"/>
      <p:bold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j+Eqcjz0+V8UehlzgpS1JOcGhC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EFEAB0-5365-422D-B2B8-8A6158D61755}">
  <a:tblStyle styleId="{2FEFEAB0-5365-422D-B2B8-8A6158D6175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2E6EA"/>
          </a:solidFill>
        </a:fill>
      </a:tcStyle>
    </a:wholeTbl>
    <a:band1H>
      <a:tcTxStyle/>
      <a:tcStyle>
        <a:fill>
          <a:solidFill>
            <a:srgbClr val="E4CAD2"/>
          </a:solidFill>
        </a:fill>
      </a:tcStyle>
    </a:band1H>
    <a:band2H>
      <a:tcTxStyle/>
    </a:band2H>
    <a:band1V>
      <a:tcTxStyle/>
      <a:tcStyle>
        <a:fill>
          <a:solidFill>
            <a:srgbClr val="E4CAD2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lay-regular.fntdata"/><Relationship Id="rId21" Type="http://schemas.openxmlformats.org/officeDocument/2006/relationships/slide" Target="slides/slide15.xml"/><Relationship Id="rId24" Type="http://schemas.openxmlformats.org/officeDocument/2006/relationships/font" Target="fonts/CenturyGothic-regular.fntdata"/><Relationship Id="rId23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9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9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2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29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9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2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0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3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30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3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3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3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31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3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31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31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31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31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3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3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32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3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33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33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33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33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33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3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3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34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34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09" name="Google Shape;209;p34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34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34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2" name="Google Shape;212;p34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34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34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5" name="Google Shape;215;p34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34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34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3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4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5"/>
          <p:cNvSpPr txBox="1"/>
          <p:nvPr>
            <p:ph idx="1" type="body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35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3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6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6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6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3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36"/>
          <p:cNvSpPr txBox="1"/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9" name="Google Shape;269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78" name="Google Shape;278;p2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79" name="Google Shape;279;p21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1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81" name="Google Shape;281;p21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82" name="Google Shape;282;p2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Google Shape;29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22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" name="Google Shape;45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3" name="Google Shape;53;p2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5" name="Google Shape;55;p24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26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3" name="Google Shape;73;p26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2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8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8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8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2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28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28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2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2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20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2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6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7" name="Google Shape;247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8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55" name="Google Shape;255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256" name="Google Shape;256;p1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7" name="Google Shape;257;p18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8" name="Google Shape;258;p1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9" name="Google Shape;259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0" name="Google Shape;260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2"/>
    <p:sldLayoutId id="2147483668" r:id="rId3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9.jpg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3.jpg"/><Relationship Id="rId6" Type="http://schemas.openxmlformats.org/officeDocument/2006/relationships/image" Target="../media/image15.png"/><Relationship Id="rId7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"/>
          <p:cNvSpPr txBox="1"/>
          <p:nvPr/>
        </p:nvSpPr>
        <p:spPr>
          <a:xfrm>
            <a:off x="263107" y="33068"/>
            <a:ext cx="1408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Team 4</a:t>
            </a:r>
            <a:endParaRPr/>
          </a:p>
        </p:txBody>
      </p:sp>
      <p:sp>
        <p:nvSpPr>
          <p:cNvPr id="291" name="Google Shape;291;p1"/>
          <p:cNvSpPr txBox="1"/>
          <p:nvPr/>
        </p:nvSpPr>
        <p:spPr>
          <a:xfrm>
            <a:off x="967238" y="3993864"/>
            <a:ext cx="1058317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70831"/>
                </a:solidFill>
                <a:latin typeface="Arial"/>
                <a:ea typeface="Arial"/>
                <a:cs typeface="Arial"/>
                <a:sym typeface="Arial"/>
              </a:rPr>
              <a:t>QUANTUM-AI TRAFFIC OPTIMIZATION</a:t>
            </a:r>
            <a:endParaRPr/>
          </a:p>
        </p:txBody>
      </p:sp>
      <p:pic>
        <p:nvPicPr>
          <p:cNvPr descr="Immagine che contiene testo, Carattere, logo, Elementi grafici&#10;&#10;Il contenuto generato dall'IA potrebbe non essere corretto." id="292" name="Google Shape;2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9114" y="402400"/>
            <a:ext cx="8213771" cy="2754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"/>
          <p:cNvSpPr txBox="1"/>
          <p:nvPr/>
        </p:nvSpPr>
        <p:spPr>
          <a:xfrm>
            <a:off x="10636103" y="358233"/>
            <a:ext cx="22399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video game screen shot of a road with traffic lights&#10;&#10;AI-generated content may be incorrect." id="433" name="Google Shape;4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4608" y="924911"/>
            <a:ext cx="9070426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0"/>
          <p:cNvSpPr txBox="1"/>
          <p:nvPr/>
        </p:nvSpPr>
        <p:spPr>
          <a:xfrm>
            <a:off x="323194" y="234910"/>
            <a:ext cx="89889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Traffic green light optimization simulation with pygame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0" name="Google Shape;440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2" name="Google Shape;442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4" name="Google Shape;44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110" y="641229"/>
            <a:ext cx="5448111" cy="3105423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445" name="Google Shape;445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magine che contiene testo, schermata, documento, Carattere" id="446" name="Google Shape;44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0146" y="473338"/>
            <a:ext cx="4695722" cy="3439617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sp>
        <p:nvSpPr>
          <p:cNvPr id="447" name="Google Shape;447;p11"/>
          <p:cNvSpPr/>
          <p:nvPr/>
        </p:nvSpPr>
        <p:spPr>
          <a:xfrm>
            <a:off x="457200" y="4133850"/>
            <a:ext cx="11277600" cy="2250018"/>
          </a:xfrm>
          <a:custGeom>
            <a:rect b="b" l="l" r="r" t="t"/>
            <a:pathLst>
              <a:path extrusionOk="0" h="2250018" w="11277600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11"/>
          <p:cNvSpPr/>
          <p:nvPr/>
        </p:nvSpPr>
        <p:spPr>
          <a:xfrm rot="10371525">
            <a:off x="263767" y="4117124"/>
            <a:ext cx="3299407" cy="440924"/>
          </a:xfrm>
          <a:custGeom>
            <a:rect b="b" l="l" r="r" t="t"/>
            <a:pathLst>
              <a:path extrusionOk="0"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11"/>
          <p:cNvSpPr txBox="1"/>
          <p:nvPr/>
        </p:nvSpPr>
        <p:spPr>
          <a:xfrm>
            <a:off x="1756105" y="4561147"/>
            <a:ext cx="10893095" cy="11749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QUANTUM ADVANTAGE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5" name="Google Shape;455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9" name="Google Shape;459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1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12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64" name="Google Shape;464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6" name="Google Shape;466;p12"/>
          <p:cNvPicPr preferRelativeResize="0"/>
          <p:nvPr/>
        </p:nvPicPr>
        <p:blipFill rotWithShape="1">
          <a:blip r:embed="rId4">
            <a:alphaModFix amt="40000"/>
          </a:blip>
          <a:srcRect b="0" l="0" r="0" t="0"/>
          <a:stretch/>
        </p:blipFill>
        <p:spPr>
          <a:xfrm>
            <a:off x="-104961" y="6887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12"/>
          <p:cNvSpPr txBox="1"/>
          <p:nvPr/>
        </p:nvSpPr>
        <p:spPr>
          <a:xfrm>
            <a:off x="643485" y="1834398"/>
            <a:ext cx="4933884" cy="433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B2C (Business-to-Consumer)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Target: Individual drivers, commuters, logistics companies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Value Proposition: Get real-time traffic insights (via USSD/app)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travel time and fuel costs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Avoid fines or delays from congestion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Useful for ride-hailing, delivery, private car owners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Revenue Models: Freemium app (basic vs premium insights)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Daily/weekly subscription via mobile money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Ad-supported (location-based promotions)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Sell premium access to driver unions (e.g., taxi associations)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12"/>
          <p:cNvSpPr txBox="1"/>
          <p:nvPr/>
        </p:nvSpPr>
        <p:spPr>
          <a:xfrm>
            <a:off x="6160872" y="1757642"/>
            <a:ext cx="5541131" cy="453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B2G (Business-to-Government)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Target: Municipalities, Transport Ministries, Smart City programs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Value Proposition: Optimize traffic light timing using real-time data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 congestion and emissions across key intersections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 emergency response times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Feed into urban planning, public safety, and infrastructure investment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Char char="•"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Revenue Models: Licensing fees for traffic management system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Public-private partnerships (PPP)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Data-as-a-service (provide analytics dashboards and traffic reports)Implementation contracts (paid consultancy + platform deployment)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9" name="Google Shape;469;p12"/>
          <p:cNvSpPr txBox="1"/>
          <p:nvPr/>
        </p:nvSpPr>
        <p:spPr>
          <a:xfrm>
            <a:off x="-2426986" y="110473"/>
            <a:ext cx="10583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"/>
          <p:cNvSpPr/>
          <p:nvPr/>
        </p:nvSpPr>
        <p:spPr>
          <a:xfrm>
            <a:off x="0" y="1"/>
            <a:ext cx="6050278" cy="3400925"/>
          </a:xfrm>
          <a:custGeom>
            <a:rect b="b" l="l" r="r" t="t"/>
            <a:pathLst>
              <a:path extrusionOk="0" h="3400925" w="6050278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ustainable Development Goal 3 - Wikipedia" id="475" name="Google Shape;4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140" y="643467"/>
            <a:ext cx="2435726" cy="243572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3"/>
          <p:cNvSpPr/>
          <p:nvPr/>
        </p:nvSpPr>
        <p:spPr>
          <a:xfrm>
            <a:off x="6141722" y="1"/>
            <a:ext cx="6050278" cy="3400925"/>
          </a:xfrm>
          <a:custGeom>
            <a:rect b="b" l="l" r="r" t="t"/>
            <a:pathLst>
              <a:path extrusionOk="0" h="3400925" w="6050278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13"/>
          <p:cNvSpPr/>
          <p:nvPr/>
        </p:nvSpPr>
        <p:spPr>
          <a:xfrm>
            <a:off x="0" y="3489159"/>
            <a:ext cx="6050278" cy="3368841"/>
          </a:xfrm>
          <a:custGeom>
            <a:rect b="b" l="l" r="r" t="t"/>
            <a:pathLst>
              <a:path extrusionOk="0" h="3368841" w="6050278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ustainable Development Goal 9 - Wikipedia" id="478" name="Google Shape;47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7217" y="3826725"/>
            <a:ext cx="2399572" cy="239957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3"/>
          <p:cNvSpPr/>
          <p:nvPr/>
        </p:nvSpPr>
        <p:spPr>
          <a:xfrm>
            <a:off x="6141722" y="3489159"/>
            <a:ext cx="6050278" cy="3368841"/>
          </a:xfrm>
          <a:custGeom>
            <a:rect b="b" l="l" r="r" t="t"/>
            <a:pathLst>
              <a:path extrusionOk="0" h="3368841" w="6050278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13"/>
          <p:cNvSpPr/>
          <p:nvPr/>
        </p:nvSpPr>
        <p:spPr>
          <a:xfrm>
            <a:off x="3983736" y="1918638"/>
            <a:ext cx="4224528" cy="3020725"/>
          </a:xfrm>
          <a:custGeom>
            <a:rect b="b" l="l" r="r" t="t"/>
            <a:pathLst>
              <a:path extrusionOk="0" h="3020725" w="4224528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DG 13 – Climate Action – Tourism for SDGs" id="481" name="Google Shape;4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7370" y="2240371"/>
            <a:ext cx="2377259" cy="23772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tainable Development Goal 8: Decent ..." id="482" name="Google Shape;48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4570" y="631704"/>
            <a:ext cx="2420851" cy="242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DG 11: Sustainable Cities and Communities" id="483" name="Google Shape;48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77293" y="3810893"/>
            <a:ext cx="2415404" cy="2415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89" name="Google Shape;489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dk1">
                <a:alpha val="20000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98" name="Google Shape;498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erson smiling at a cellphone&#10;&#10;AI-generated content may be incorrect." id="500" name="Google Shape;500;p14"/>
          <p:cNvPicPr preferRelativeResize="0"/>
          <p:nvPr>
            <p:ph idx="2" type="pic"/>
          </p:nvPr>
        </p:nvPicPr>
        <p:blipFill rotWithShape="1">
          <a:blip r:embed="rId4">
            <a:alphaModFix amt="40000"/>
          </a:blip>
          <a:srcRect b="4375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pic>
      <p:sp>
        <p:nvSpPr>
          <p:cNvPr id="501" name="Google Shape;501;p14"/>
          <p:cNvSpPr txBox="1"/>
          <p:nvPr>
            <p:ph idx="1" type="body"/>
          </p:nvPr>
        </p:nvSpPr>
        <p:spPr>
          <a:xfrm>
            <a:off x="1449244" y="3317507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>
                <a:solidFill>
                  <a:schemeClr val="lt1"/>
                </a:solidFill>
              </a:rPr>
              <a:t>Optimizing green light reduces traffic, making road safer, cities better, the air cleaner, people healthier and more productive.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120"/>
              <a:buFont typeface="Noto Sans Symbols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2" name="Google Shape;502;p14"/>
          <p:cNvSpPr txBox="1"/>
          <p:nvPr/>
        </p:nvSpPr>
        <p:spPr>
          <a:xfrm>
            <a:off x="-2426986" y="110473"/>
            <a:ext cx="10583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a photo&#10;&#10;AI-generated content may be incorrect." id="507" name="Google Shape;5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5586" y="489098"/>
            <a:ext cx="5116414" cy="6368902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15"/>
          <p:cNvSpPr txBox="1"/>
          <p:nvPr/>
        </p:nvSpPr>
        <p:spPr>
          <a:xfrm>
            <a:off x="1697422" y="2573079"/>
            <a:ext cx="3746448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MEDAASE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YOU!</a:t>
            </a:r>
            <a:endParaRPr/>
          </a:p>
        </p:txBody>
      </p:sp>
      <p:sp>
        <p:nvSpPr>
          <p:cNvPr id="509" name="Google Shape;509;p15"/>
          <p:cNvSpPr txBox="1"/>
          <p:nvPr/>
        </p:nvSpPr>
        <p:spPr>
          <a:xfrm>
            <a:off x="10572307" y="-34122"/>
            <a:ext cx="223992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pic>
        <p:nvPicPr>
          <p:cNvPr descr="Immagine che contiene testo, Carattere, logo, Elementi grafici&#10;&#10;Il contenuto generato dall'IA potrebbe non essere corretto." id="510" name="Google Shape;5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605" y="338605"/>
            <a:ext cx="5869748" cy="1968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a photo&#10;&#10;AI-generated content may be incorrect." id="298" name="Google Shape;298;p2"/>
          <p:cNvPicPr preferRelativeResize="0"/>
          <p:nvPr/>
        </p:nvPicPr>
        <p:blipFill rotWithShape="1">
          <a:blip r:embed="rId3">
            <a:alphaModFix/>
          </a:blip>
          <a:srcRect b="46285" l="0" r="0" t="115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raffic jam with smoke coming out of it&#10;&#10;AI-generated content may be incorrect." id="303" name="Google Shape;303;p3"/>
          <p:cNvPicPr preferRelativeResize="0"/>
          <p:nvPr/>
        </p:nvPicPr>
        <p:blipFill rotWithShape="1">
          <a:blip r:embed="rId3">
            <a:alphaModFix/>
          </a:blip>
          <a:srcRect b="0" l="0" r="0" t="437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"/>
          <p:cNvSpPr/>
          <p:nvPr/>
        </p:nvSpPr>
        <p:spPr>
          <a:xfrm>
            <a:off x="1554590" y="552150"/>
            <a:ext cx="9069664" cy="5278936"/>
          </a:xfrm>
          <a:prstGeom prst="rect">
            <a:avLst/>
          </a:prstGeom>
          <a:solidFill>
            <a:srgbClr val="3F3F3F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"/>
          <p:cNvSpPr txBox="1"/>
          <p:nvPr/>
        </p:nvSpPr>
        <p:spPr>
          <a:xfrm>
            <a:off x="3916360" y="851105"/>
            <a:ext cx="4348070" cy="991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b="0" i="0"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Problem</a:t>
            </a:r>
            <a:endParaRPr/>
          </a:p>
        </p:txBody>
      </p:sp>
      <p:sp>
        <p:nvSpPr>
          <p:cNvPr id="306" name="Google Shape;306;p3"/>
          <p:cNvSpPr txBox="1"/>
          <p:nvPr/>
        </p:nvSpPr>
        <p:spPr>
          <a:xfrm>
            <a:off x="1774133" y="2148454"/>
            <a:ext cx="5305189" cy="3131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►"/>
            </a:pPr>
            <a:r>
              <a:rPr b="0" i="0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many African urban centers, persistent traffic congestion suppresses economic growth by wasting billions in lost work hours, consumed fuel, and postponed business dealings  .An estimated  amount of </a:t>
            </a:r>
            <a:r>
              <a:rPr b="1" i="0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 $314 billion </a:t>
            </a:r>
            <a:r>
              <a:rPr b="0" i="0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lost in urban cities due to traffic congestion alone.</a:t>
            </a:r>
            <a:endParaRPr b="0" i="0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"/>
          <p:cNvSpPr txBox="1"/>
          <p:nvPr/>
        </p:nvSpPr>
        <p:spPr>
          <a:xfrm>
            <a:off x="5972321" y="2277850"/>
            <a:ext cx="5305189" cy="3131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6763076" y="2277850"/>
            <a:ext cx="4169378" cy="3131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Noto Sans Symbols"/>
              <a:buChar char="►"/>
            </a:pPr>
            <a:r>
              <a:rPr b="0" i="0" lang="en-US" sz="5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$314 billion annually</a:t>
            </a:r>
            <a:endParaRPr/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14" name="Google Shape;314;p4"/>
          <p:cNvGraphicFramePr/>
          <p:nvPr/>
        </p:nvGraphicFramePr>
        <p:xfrm>
          <a:off x="643466" y="501701"/>
          <a:ext cx="3000000" cy="3000000"/>
        </p:xfrm>
        <a:graphic>
          <a:graphicData uri="http://schemas.openxmlformats.org/drawingml/2006/table">
            <a:tbl>
              <a:tblPr bandRow="1" firstRow="1">
                <a:solidFill>
                  <a:srgbClr val="404040"/>
                </a:solidFill>
                <a:tableStyleId>{2FEFEAB0-5365-422D-B2B8-8A6158D61755}</a:tableStyleId>
              </a:tblPr>
              <a:tblGrid>
                <a:gridCol w="1816625"/>
                <a:gridCol w="2502725"/>
                <a:gridCol w="2431250"/>
                <a:gridCol w="4154475"/>
              </a:tblGrid>
              <a:tr h="76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Country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Time Lost (Workdays/Year)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Economic Loss (Million USD/Day)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Notable Health/Social Impacts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</a:tr>
              <a:tr h="103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🇬🇭 </a:t>
                      </a: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Ghana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35 workdays/year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$1.1 million/day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High PM2.5 levels leads to increase in asthma cases, chest pain, headaches (Accra, Kumasi)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76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🇲🇬 </a:t>
                      </a: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Madagascar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40 workdays/year (avg est.)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$0.11 million/day</a:t>
                      </a: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 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Poor public transport; long delays; major highway upgrade ongoing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</a:tr>
              <a:tr h="1033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🇨🇲 </a:t>
                      </a: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Cameroon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30–45 workdays/year (est. avg)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$9.9 million/day</a:t>
                      </a: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 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Increase in road crashes (US $168M/year); severe congestion in Douala/Bamenda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76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🇳🇬 </a:t>
                      </a: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Nigeria</a:t>
                      </a:r>
                      <a:endParaRPr sz="17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70 workdays/year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$</a:t>
                      </a: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16.4</a:t>
                      </a: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</a:rPr>
                        <a:t> million/day</a:t>
                      </a: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 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11,000 pollution-related premature deaths/year (mostly in Lagos)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04040"/>
                    </a:solidFill>
                  </a:tcPr>
                </a:tc>
              </a:tr>
              <a:tr h="767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🇲🇦 </a:t>
                      </a:r>
                      <a:r>
                        <a:rPr b="1" i="0" lang="en-US" sz="17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Morocco</a:t>
                      </a:r>
                      <a:endParaRPr sz="2200" u="none" cap="none" strike="noStrike"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0" i="0" lang="en-US" sz="17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25–30</a:t>
                      </a: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</a:rPr>
                        <a:t> workdays/year</a:t>
                      </a:r>
                      <a:endParaRPr/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b="1" lang="en-US" sz="17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3.8 million/day (≈ 1.05% GDP / 365)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700"/>
                        <a:buFont typeface="Century Gothic"/>
                        <a:buNone/>
                      </a:pPr>
                      <a:r>
                        <a:rPr lang="en-US" sz="1700" u="none" cap="none" strike="noStrik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Cities like Casablanca exceed WHO air quality limits; households spending 10–20% of income on transport; traffic contributes ~⅓ of Morocco's CO₂ emissions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125850" marB="62925" marR="125850" marL="1258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"/>
          <p:cNvSpPr/>
          <p:nvPr/>
        </p:nvSpPr>
        <p:spPr>
          <a:xfrm>
            <a:off x="762000" y="4898379"/>
            <a:ext cx="2266950" cy="116728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hand holding a cell phone&#10;&#10;AI-generated content may be incorrect." id="320" name="Google Shape;3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326" y="911949"/>
            <a:ext cx="6705599" cy="381536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"/>
          <p:cNvSpPr txBox="1"/>
          <p:nvPr/>
        </p:nvSpPr>
        <p:spPr>
          <a:xfrm>
            <a:off x="838200" y="5175378"/>
            <a:ext cx="2190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Real data adaptability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"/>
          <p:cNvSpPr/>
          <p:nvPr/>
        </p:nvSpPr>
        <p:spPr>
          <a:xfrm>
            <a:off x="3571875" y="4914899"/>
            <a:ext cx="2266950" cy="116728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3648075" y="5073567"/>
            <a:ext cx="21907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Congestion prediction using ML algorithm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6438900" y="4930345"/>
            <a:ext cx="2266950" cy="116728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5"/>
          <p:cNvSpPr txBox="1"/>
          <p:nvPr/>
        </p:nvSpPr>
        <p:spPr>
          <a:xfrm>
            <a:off x="6515100" y="5184306"/>
            <a:ext cx="2190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Quantum optimization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9305925" y="4930345"/>
            <a:ext cx="2266950" cy="1167288"/>
          </a:xfrm>
          <a:prstGeom prst="rect">
            <a:avLst/>
          </a:prstGeom>
          <a:solidFill>
            <a:schemeClr val="accent1"/>
          </a:solidFill>
          <a:ln cap="rnd" cmpd="sng" w="19050">
            <a:solidFill>
              <a:srgbClr val="4B07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5"/>
          <p:cNvSpPr txBox="1"/>
          <p:nvPr/>
        </p:nvSpPr>
        <p:spPr>
          <a:xfrm>
            <a:off x="9382125" y="5153797"/>
            <a:ext cx="2190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USSD protocol for users/drivers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"/>
          <p:cNvSpPr txBox="1"/>
          <p:nvPr/>
        </p:nvSpPr>
        <p:spPr>
          <a:xfrm>
            <a:off x="-2262636" y="104033"/>
            <a:ext cx="10583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70831"/>
                </a:solidFill>
                <a:latin typeface="Arial"/>
                <a:ea typeface="Arial"/>
                <a:cs typeface="Arial"/>
                <a:sym typeface="Arial"/>
              </a:rPr>
              <a:t>OUR SOLUTION</a:t>
            </a:r>
            <a:endParaRPr/>
          </a:p>
        </p:txBody>
      </p:sp>
      <p:cxnSp>
        <p:nvCxnSpPr>
          <p:cNvPr id="329" name="Google Shape;329;p5"/>
          <p:cNvCxnSpPr>
            <a:stCxn id="321" idx="3"/>
            <a:endCxn id="322" idx="1"/>
          </p:cNvCxnSpPr>
          <p:nvPr/>
        </p:nvCxnSpPr>
        <p:spPr>
          <a:xfrm>
            <a:off x="3028950" y="5498544"/>
            <a:ext cx="543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0" name="Google Shape;330;p5"/>
          <p:cNvCxnSpPr>
            <a:stCxn id="323" idx="3"/>
            <a:endCxn id="324" idx="1"/>
          </p:cNvCxnSpPr>
          <p:nvPr/>
        </p:nvCxnSpPr>
        <p:spPr>
          <a:xfrm flipH="1" rot="10800000">
            <a:off x="5838825" y="5513932"/>
            <a:ext cx="600000" cy="2130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31" name="Google Shape;331;p5"/>
          <p:cNvCxnSpPr/>
          <p:nvPr/>
        </p:nvCxnSpPr>
        <p:spPr>
          <a:xfrm flipH="1" rot="10800000">
            <a:off x="8734425" y="5476962"/>
            <a:ext cx="542925" cy="1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"/>
          <p:cNvSpPr txBox="1"/>
          <p:nvPr/>
        </p:nvSpPr>
        <p:spPr>
          <a:xfrm>
            <a:off x="-1936816" y="93523"/>
            <a:ext cx="10583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7083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</p:txBody>
      </p:sp>
      <p:grpSp>
        <p:nvGrpSpPr>
          <p:cNvPr id="337" name="Google Shape;337;p6"/>
          <p:cNvGrpSpPr/>
          <p:nvPr/>
        </p:nvGrpSpPr>
        <p:grpSpPr>
          <a:xfrm>
            <a:off x="5940720" y="1605891"/>
            <a:ext cx="5565734" cy="1058400"/>
            <a:chOff x="0" y="208803"/>
            <a:chExt cx="5565734" cy="1058400"/>
          </a:xfrm>
        </p:grpSpPr>
        <p:sp>
          <p:nvSpPr>
            <p:cNvPr id="338" name="Google Shape;338;p6"/>
            <p:cNvSpPr/>
            <p:nvPr/>
          </p:nvSpPr>
          <p:spPr>
            <a:xfrm>
              <a:off x="0" y="208803"/>
              <a:ext cx="5565734" cy="1058400"/>
            </a:xfrm>
            <a:prstGeom prst="rect">
              <a:avLst/>
            </a:prstGeom>
            <a:solidFill>
              <a:srgbClr val="F4D1CD">
                <a:alpha val="89803"/>
              </a:srgb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6"/>
            <p:cNvSpPr txBox="1"/>
            <p:nvPr/>
          </p:nvSpPr>
          <p:spPr>
            <a:xfrm>
              <a:off x="0" y="208803"/>
              <a:ext cx="5565734" cy="10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31950" spcFirstLastPara="1" rIns="431950" wrap="square" tIns="29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x₀ = Σ⁽ᵏ⁻¹⁾ 2ⁱ·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b₀,ᵢ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  x₁ = Σ⁽ᵏ⁻¹⁾ 2ⁱ·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b₁,ᵢ</a:t>
              </a:r>
              <a:endParaRPr/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b₀,ᵢ and b₁,ᵢ ∈ {0,1} are binary variables</a:t>
              </a:r>
              <a:endParaRPr/>
            </a:p>
          </p:txBody>
        </p:sp>
      </p:grpSp>
      <p:grpSp>
        <p:nvGrpSpPr>
          <p:cNvPr id="340" name="Google Shape;340;p6"/>
          <p:cNvGrpSpPr/>
          <p:nvPr/>
        </p:nvGrpSpPr>
        <p:grpSpPr>
          <a:xfrm>
            <a:off x="6219006" y="1399251"/>
            <a:ext cx="3896013" cy="413280"/>
            <a:chOff x="278286" y="2163"/>
            <a:chExt cx="3896013" cy="413280"/>
          </a:xfrm>
        </p:grpSpPr>
        <p:sp>
          <p:nvSpPr>
            <p:cNvPr id="341" name="Google Shape;341;p6"/>
            <p:cNvSpPr/>
            <p:nvPr/>
          </p:nvSpPr>
          <p:spPr>
            <a:xfrm>
              <a:off x="278286" y="2163"/>
              <a:ext cx="3896013" cy="4132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rnd" cmpd="sng" w="19050">
              <a:solidFill>
                <a:srgbClr val="CE54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6"/>
            <p:cNvSpPr txBox="1"/>
            <p:nvPr/>
          </p:nvSpPr>
          <p:spPr>
            <a:xfrm>
              <a:off x="298461" y="22338"/>
              <a:ext cx="3855663" cy="372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7250" spcFirstLastPara="1" rIns="147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QUBO Encoding:</a:t>
              </a:r>
              <a:endParaRPr sz="1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343" name="Google Shape;343;p6"/>
          <p:cNvGrpSpPr/>
          <p:nvPr/>
        </p:nvGrpSpPr>
        <p:grpSpPr>
          <a:xfrm>
            <a:off x="5940720" y="2946531"/>
            <a:ext cx="5565734" cy="595350"/>
            <a:chOff x="0" y="1549443"/>
            <a:chExt cx="5565734" cy="595350"/>
          </a:xfrm>
        </p:grpSpPr>
        <p:sp>
          <p:nvSpPr>
            <p:cNvPr id="344" name="Google Shape;344;p6"/>
            <p:cNvSpPr/>
            <p:nvPr/>
          </p:nvSpPr>
          <p:spPr>
            <a:xfrm>
              <a:off x="0" y="1549443"/>
              <a:ext cx="5565734" cy="595350"/>
            </a:xfrm>
            <a:prstGeom prst="rect">
              <a:avLst/>
            </a:prstGeom>
            <a:solidFill>
              <a:srgbClr val="F4D1CD">
                <a:alpha val="89803"/>
              </a:srgb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6"/>
            <p:cNvSpPr txBox="1"/>
            <p:nvPr/>
          </p:nvSpPr>
          <p:spPr>
            <a:xfrm>
              <a:off x="0" y="1549443"/>
              <a:ext cx="5565734" cy="595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31950" spcFirstLastPara="1" rIns="431950" wrap="square" tIns="29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Penalty = λ · (Σ⁽ᵏ⁻¹⁾ 2ⁱ(b₀,ᵢ + b₁,ᵢ) − T)²</a:t>
              </a:r>
              <a:endParaRPr/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6219006" y="2739891"/>
            <a:ext cx="3896013" cy="413280"/>
            <a:chOff x="278286" y="1342803"/>
            <a:chExt cx="3896013" cy="413280"/>
          </a:xfrm>
        </p:grpSpPr>
        <p:sp>
          <p:nvSpPr>
            <p:cNvPr id="347" name="Google Shape;347;p6"/>
            <p:cNvSpPr/>
            <p:nvPr/>
          </p:nvSpPr>
          <p:spPr>
            <a:xfrm>
              <a:off x="278286" y="1342803"/>
              <a:ext cx="3896013" cy="4132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rnd" cmpd="sng" w="19050">
              <a:solidFill>
                <a:srgbClr val="CE54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6"/>
            <p:cNvSpPr txBox="1"/>
            <p:nvPr/>
          </p:nvSpPr>
          <p:spPr>
            <a:xfrm>
              <a:off x="298461" y="1362978"/>
              <a:ext cx="3855663" cy="372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7250" spcFirstLastPara="1" rIns="147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Play"/>
                <a:buNone/>
              </a:pPr>
              <a:r>
                <a:rPr lang="en-US" sz="14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Constraint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49" name="Google Shape;349;p6"/>
          <p:cNvGrpSpPr/>
          <p:nvPr/>
        </p:nvGrpSpPr>
        <p:grpSpPr>
          <a:xfrm>
            <a:off x="6060505" y="3949803"/>
            <a:ext cx="5565734" cy="793800"/>
            <a:chOff x="0" y="2427033"/>
            <a:chExt cx="5565734" cy="793800"/>
          </a:xfrm>
        </p:grpSpPr>
        <p:sp>
          <p:nvSpPr>
            <p:cNvPr id="350" name="Google Shape;350;p6"/>
            <p:cNvSpPr/>
            <p:nvPr/>
          </p:nvSpPr>
          <p:spPr>
            <a:xfrm>
              <a:off x="0" y="2427033"/>
              <a:ext cx="5565734" cy="793800"/>
            </a:xfrm>
            <a:prstGeom prst="rect">
              <a:avLst/>
            </a:prstGeom>
            <a:solidFill>
              <a:srgbClr val="F4D1CD">
                <a:alpha val="89803"/>
              </a:srgb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6"/>
            <p:cNvSpPr txBox="1"/>
            <p:nvPr/>
          </p:nvSpPr>
          <p:spPr>
            <a:xfrm>
              <a:off x="0" y="2427033"/>
              <a:ext cx="5565734" cy="7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550" lIns="431950" spcFirstLastPara="1" rIns="431950" wrap="square" tIns="291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entury Gothic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Q = c₀·Σ⁽ᵏ⁻¹⁾ 2ⁱ·b₀,ᵢ + c₁·Σ⁽ᵏ⁻¹⁾ 2ⁱ·b₁,ᵢ + λ·(Σ⁽ᵏ⁻¹⁾ 2ⁱ(b₀,ᵢ + b₁,ᵢ) − T)²</a:t>
              </a:r>
              <a:endParaRPr b="0" i="0" sz="1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endParaRPr>
            </a:p>
          </p:txBody>
        </p:sp>
      </p:grpSp>
      <p:grpSp>
        <p:nvGrpSpPr>
          <p:cNvPr id="352" name="Google Shape;352;p6"/>
          <p:cNvGrpSpPr/>
          <p:nvPr/>
        </p:nvGrpSpPr>
        <p:grpSpPr>
          <a:xfrm>
            <a:off x="6219006" y="3617481"/>
            <a:ext cx="3896013" cy="413280"/>
            <a:chOff x="278286" y="2220393"/>
            <a:chExt cx="3896013" cy="413280"/>
          </a:xfrm>
        </p:grpSpPr>
        <p:sp>
          <p:nvSpPr>
            <p:cNvPr id="353" name="Google Shape;353;p6"/>
            <p:cNvSpPr/>
            <p:nvPr/>
          </p:nvSpPr>
          <p:spPr>
            <a:xfrm>
              <a:off x="278286" y="2220393"/>
              <a:ext cx="3896013" cy="4132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rnd" cmpd="sng" w="19050">
              <a:solidFill>
                <a:srgbClr val="CE54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6"/>
            <p:cNvSpPr txBox="1"/>
            <p:nvPr/>
          </p:nvSpPr>
          <p:spPr>
            <a:xfrm>
              <a:off x="298461" y="2240568"/>
              <a:ext cx="3855663" cy="372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7250" spcFirstLastPara="1" rIns="1472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Play"/>
                <a:buNone/>
              </a:pPr>
              <a:r>
                <a:rPr lang="en-US" sz="14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Objective Function</a:t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5" name="Google Shape;355;p6"/>
          <p:cNvGrpSpPr/>
          <p:nvPr/>
        </p:nvGrpSpPr>
        <p:grpSpPr>
          <a:xfrm>
            <a:off x="2885892" y="1122888"/>
            <a:ext cx="1380616" cy="475200"/>
            <a:chOff x="4438641" y="122857"/>
            <a:chExt cx="1380616" cy="475200"/>
          </a:xfrm>
        </p:grpSpPr>
        <p:sp>
          <p:nvSpPr>
            <p:cNvPr id="356" name="Google Shape;356;p6"/>
            <p:cNvSpPr/>
            <p:nvPr/>
          </p:nvSpPr>
          <p:spPr>
            <a:xfrm>
              <a:off x="4438641" y="122857"/>
              <a:ext cx="1380616" cy="475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6"/>
            <p:cNvSpPr txBox="1"/>
            <p:nvPr/>
          </p:nvSpPr>
          <p:spPr>
            <a:xfrm>
              <a:off x="4438641" y="122857"/>
              <a:ext cx="1380616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900" lIns="78225" spcFirstLastPara="1" rIns="78225" wrap="square" tIns="7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Play"/>
                <a:buNone/>
              </a:pPr>
              <a:r>
                <a:rPr lang="en-US" sz="1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Objective Function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58" name="Google Shape;358;p6"/>
          <p:cNvGrpSpPr/>
          <p:nvPr/>
        </p:nvGrpSpPr>
        <p:grpSpPr>
          <a:xfrm>
            <a:off x="3168669" y="1439688"/>
            <a:ext cx="1380616" cy="2296800"/>
            <a:chOff x="4721418" y="439657"/>
            <a:chExt cx="1380616" cy="2296800"/>
          </a:xfrm>
        </p:grpSpPr>
        <p:sp>
          <p:nvSpPr>
            <p:cNvPr id="359" name="Google Shape;359;p6"/>
            <p:cNvSpPr/>
            <p:nvPr/>
          </p:nvSpPr>
          <p:spPr>
            <a:xfrm>
              <a:off x="4721418" y="439657"/>
              <a:ext cx="1380616" cy="2296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6"/>
            <p:cNvSpPr txBox="1"/>
            <p:nvPr/>
          </p:nvSpPr>
          <p:spPr>
            <a:xfrm>
              <a:off x="4761855" y="480094"/>
              <a:ext cx="1299742" cy="221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8225" spcFirstLastPara="1" rIns="78225" wrap="square" tIns="7822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lay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Minimize c₀·x₀ + c₁·x₁, where 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lay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c₀ = 1 / (N₀ + ε),   c₁ = 1 / (N₁ + ε)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lay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N₀ and N₁ are vehicle counts, ε is a small positive number.</a:t>
              </a:r>
              <a:endParaRPr/>
            </a:p>
          </p:txBody>
        </p:sp>
      </p:grpSp>
      <p:grpSp>
        <p:nvGrpSpPr>
          <p:cNvPr id="361" name="Google Shape;361;p6"/>
          <p:cNvGrpSpPr/>
          <p:nvPr/>
        </p:nvGrpSpPr>
        <p:grpSpPr>
          <a:xfrm>
            <a:off x="939722" y="1122888"/>
            <a:ext cx="1380616" cy="475200"/>
            <a:chOff x="3036" y="122857"/>
            <a:chExt cx="1380616" cy="475200"/>
          </a:xfrm>
        </p:grpSpPr>
        <p:sp>
          <p:nvSpPr>
            <p:cNvPr id="362" name="Google Shape;362;p6"/>
            <p:cNvSpPr/>
            <p:nvPr/>
          </p:nvSpPr>
          <p:spPr>
            <a:xfrm>
              <a:off x="3036" y="122857"/>
              <a:ext cx="1380616" cy="47520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6"/>
            <p:cNvSpPr txBox="1"/>
            <p:nvPr/>
          </p:nvSpPr>
          <p:spPr>
            <a:xfrm>
              <a:off x="3036" y="122857"/>
              <a:ext cx="1380616" cy="3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900" lIns="78225" spcFirstLastPara="1" rIns="78225" wrap="square" tIns="78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Play"/>
                <a:buNone/>
              </a:pPr>
              <a:r>
                <a:rPr lang="en-US" sz="11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Decision Variable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64" name="Google Shape;364;p6"/>
          <p:cNvGrpSpPr/>
          <p:nvPr/>
        </p:nvGrpSpPr>
        <p:grpSpPr>
          <a:xfrm>
            <a:off x="1222499" y="1439688"/>
            <a:ext cx="1380616" cy="2296800"/>
            <a:chOff x="285813" y="439657"/>
            <a:chExt cx="1380616" cy="2296800"/>
          </a:xfrm>
        </p:grpSpPr>
        <p:sp>
          <p:nvSpPr>
            <p:cNvPr id="365" name="Google Shape;365;p6"/>
            <p:cNvSpPr/>
            <p:nvPr/>
          </p:nvSpPr>
          <p:spPr>
            <a:xfrm>
              <a:off x="285813" y="439657"/>
              <a:ext cx="1380616" cy="22968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6"/>
            <p:cNvSpPr txBox="1"/>
            <p:nvPr/>
          </p:nvSpPr>
          <p:spPr>
            <a:xfrm>
              <a:off x="326250" y="480094"/>
              <a:ext cx="1299742" cy="221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8225" lIns="78225" spcFirstLastPara="1" rIns="78225" wrap="square" tIns="78225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lay"/>
                <a:buChar char="•"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x₀ ∈ ℤ</a:t>
              </a:r>
              <a:r>
                <a:rPr b="0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: green time for main road  m ≤ x₀ ≤ T − m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lay"/>
                <a:buChar char="•"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x₁ ∈ ℤ</a:t>
              </a:r>
              <a:r>
                <a:rPr b="0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: green time for side road m ≤ x₁ ≤ T − m</a:t>
              </a:r>
              <a:endParaRPr/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Play"/>
                <a:buChar char="•"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 Where m is minimal time for green light and T is total cycle time at the intersection.</a:t>
              </a:r>
              <a:endParaRPr/>
            </a:p>
          </p:txBody>
        </p:sp>
      </p:grpSp>
      <p:pic>
        <p:nvPicPr>
          <p:cNvPr descr="A diagram of a graph&#10;&#10;AI-generated content may be incorrect." id="367" name="Google Shape;3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1264" y="4116945"/>
            <a:ext cx="2795244" cy="252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7"/>
          <p:cNvGrpSpPr/>
          <p:nvPr/>
        </p:nvGrpSpPr>
        <p:grpSpPr>
          <a:xfrm>
            <a:off x="834245" y="4470345"/>
            <a:ext cx="1295428" cy="1068457"/>
            <a:chOff x="2698" y="1952249"/>
            <a:chExt cx="1295428" cy="1068457"/>
          </a:xfrm>
        </p:grpSpPr>
        <p:sp>
          <p:nvSpPr>
            <p:cNvPr id="373" name="Google Shape;373;p7"/>
            <p:cNvSpPr/>
            <p:nvPr/>
          </p:nvSpPr>
          <p:spPr>
            <a:xfrm>
              <a:off x="2698" y="1952249"/>
              <a:ext cx="1295428" cy="10684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7"/>
            <p:cNvSpPr txBox="1"/>
            <p:nvPr/>
          </p:nvSpPr>
          <p:spPr>
            <a:xfrm>
              <a:off x="27286" y="1976837"/>
              <a:ext cx="1246252" cy="790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28575" spcFirstLastPara="1" rIns="28575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lay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Run Algorithm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5" name="Google Shape;375;p7"/>
          <p:cNvGrpSpPr/>
          <p:nvPr/>
        </p:nvGrpSpPr>
        <p:grpSpPr>
          <a:xfrm>
            <a:off x="1122118" y="5309848"/>
            <a:ext cx="1151491" cy="457910"/>
            <a:chOff x="290571" y="2791752"/>
            <a:chExt cx="1151491" cy="457910"/>
          </a:xfrm>
        </p:grpSpPr>
        <p:sp>
          <p:nvSpPr>
            <p:cNvPr id="376" name="Google Shape;376;p7"/>
            <p:cNvSpPr/>
            <p:nvPr/>
          </p:nvSpPr>
          <p:spPr>
            <a:xfrm>
              <a:off x="290571" y="2791752"/>
              <a:ext cx="1151491" cy="45791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7"/>
            <p:cNvSpPr txBox="1"/>
            <p:nvPr/>
          </p:nvSpPr>
          <p:spPr>
            <a:xfrm>
              <a:off x="303983" y="2805164"/>
              <a:ext cx="1124667" cy="431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lay"/>
                <a:buNone/>
              </a:pPr>
              <a:r>
                <a:rPr lang="en-US" sz="2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Qiskit</a:t>
              </a:r>
              <a:endParaRPr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78" name="Google Shape;378;p7"/>
          <p:cNvGrpSpPr/>
          <p:nvPr/>
        </p:nvGrpSpPr>
        <p:grpSpPr>
          <a:xfrm>
            <a:off x="2408848" y="4470345"/>
            <a:ext cx="1295428" cy="1068457"/>
            <a:chOff x="1577301" y="1952249"/>
            <a:chExt cx="1295428" cy="1068457"/>
          </a:xfrm>
        </p:grpSpPr>
        <p:sp>
          <p:nvSpPr>
            <p:cNvPr id="379" name="Google Shape;379;p7"/>
            <p:cNvSpPr/>
            <p:nvPr/>
          </p:nvSpPr>
          <p:spPr>
            <a:xfrm>
              <a:off x="1577301" y="1952249"/>
              <a:ext cx="1295428" cy="10684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7"/>
            <p:cNvSpPr txBox="1"/>
            <p:nvPr/>
          </p:nvSpPr>
          <p:spPr>
            <a:xfrm>
              <a:off x="1601889" y="2205792"/>
              <a:ext cx="1246252" cy="790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28575" spcFirstLastPara="1" rIns="28575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Play"/>
                <a:buChar char="•"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Store Results</a:t>
              </a:r>
              <a:endPara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1" name="Google Shape;381;p7"/>
          <p:cNvGrpSpPr/>
          <p:nvPr/>
        </p:nvGrpSpPr>
        <p:grpSpPr>
          <a:xfrm>
            <a:off x="2696721" y="4241390"/>
            <a:ext cx="1151491" cy="457910"/>
            <a:chOff x="1865174" y="1723294"/>
            <a:chExt cx="1151491" cy="457910"/>
          </a:xfrm>
        </p:grpSpPr>
        <p:sp>
          <p:nvSpPr>
            <p:cNvPr id="382" name="Google Shape;382;p7"/>
            <p:cNvSpPr/>
            <p:nvPr/>
          </p:nvSpPr>
          <p:spPr>
            <a:xfrm>
              <a:off x="1865174" y="1723294"/>
              <a:ext cx="1151491" cy="45791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3" name="Google Shape;383;p7"/>
            <p:cNvSpPr txBox="1"/>
            <p:nvPr/>
          </p:nvSpPr>
          <p:spPr>
            <a:xfrm>
              <a:off x="1878586" y="1736706"/>
              <a:ext cx="1124667" cy="431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lay"/>
                <a:buNone/>
              </a:pPr>
              <a:r>
                <a:rPr lang="en-US" sz="2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QALG</a:t>
              </a:r>
              <a:endParaRPr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84" name="Google Shape;384;p7"/>
          <p:cNvGrpSpPr/>
          <p:nvPr/>
        </p:nvGrpSpPr>
        <p:grpSpPr>
          <a:xfrm>
            <a:off x="3983451" y="4470345"/>
            <a:ext cx="1295428" cy="1068457"/>
            <a:chOff x="3151904" y="1952249"/>
            <a:chExt cx="1295428" cy="1068457"/>
          </a:xfrm>
        </p:grpSpPr>
        <p:sp>
          <p:nvSpPr>
            <p:cNvPr id="385" name="Google Shape;385;p7"/>
            <p:cNvSpPr/>
            <p:nvPr/>
          </p:nvSpPr>
          <p:spPr>
            <a:xfrm>
              <a:off x="3151904" y="1952249"/>
              <a:ext cx="1295428" cy="10684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7"/>
            <p:cNvSpPr txBox="1"/>
            <p:nvPr/>
          </p:nvSpPr>
          <p:spPr>
            <a:xfrm>
              <a:off x="3176492" y="1976837"/>
              <a:ext cx="1246252" cy="790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28575" spcFirstLastPara="1" rIns="28575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Play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Retrieve result from database</a:t>
              </a: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>
            <a:off x="4271324" y="5309848"/>
            <a:ext cx="1151491" cy="457910"/>
            <a:chOff x="3439777" y="2791752"/>
            <a:chExt cx="1151491" cy="457910"/>
          </a:xfrm>
        </p:grpSpPr>
        <p:sp>
          <p:nvSpPr>
            <p:cNvPr id="388" name="Google Shape;388;p7"/>
            <p:cNvSpPr/>
            <p:nvPr/>
          </p:nvSpPr>
          <p:spPr>
            <a:xfrm>
              <a:off x="3439777" y="2791752"/>
              <a:ext cx="1151491" cy="45791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7"/>
            <p:cNvSpPr txBox="1"/>
            <p:nvPr/>
          </p:nvSpPr>
          <p:spPr>
            <a:xfrm>
              <a:off x="3453189" y="2805164"/>
              <a:ext cx="1124667" cy="431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lay"/>
                <a:buNone/>
              </a:pPr>
              <a:r>
                <a:rPr lang="en-US" sz="2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API</a:t>
              </a:r>
              <a:endParaRPr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390" name="Google Shape;390;p7"/>
          <p:cNvGrpSpPr/>
          <p:nvPr/>
        </p:nvGrpSpPr>
        <p:grpSpPr>
          <a:xfrm>
            <a:off x="5558055" y="4470345"/>
            <a:ext cx="1295428" cy="1068457"/>
            <a:chOff x="4726508" y="1952249"/>
            <a:chExt cx="1295428" cy="1068457"/>
          </a:xfrm>
        </p:grpSpPr>
        <p:sp>
          <p:nvSpPr>
            <p:cNvPr id="391" name="Google Shape;391;p7"/>
            <p:cNvSpPr/>
            <p:nvPr/>
          </p:nvSpPr>
          <p:spPr>
            <a:xfrm>
              <a:off x="4726508" y="1952249"/>
              <a:ext cx="1295428" cy="106845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190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7"/>
            <p:cNvSpPr txBox="1"/>
            <p:nvPr/>
          </p:nvSpPr>
          <p:spPr>
            <a:xfrm>
              <a:off x="4751096" y="2205792"/>
              <a:ext cx="1246252" cy="790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8575" lIns="28575" spcFirstLastPara="1" rIns="28575" wrap="square" tIns="285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Play"/>
                <a:buChar char="•"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Simulations</a:t>
              </a:r>
              <a:endParaRPr/>
            </a:p>
          </p:txBody>
        </p:sp>
      </p:grpSp>
      <p:grpSp>
        <p:nvGrpSpPr>
          <p:cNvPr id="393" name="Google Shape;393;p7"/>
          <p:cNvGrpSpPr/>
          <p:nvPr/>
        </p:nvGrpSpPr>
        <p:grpSpPr>
          <a:xfrm>
            <a:off x="5845928" y="4241390"/>
            <a:ext cx="1151491" cy="457910"/>
            <a:chOff x="5014381" y="1723294"/>
            <a:chExt cx="1151491" cy="457910"/>
          </a:xfrm>
        </p:grpSpPr>
        <p:sp>
          <p:nvSpPr>
            <p:cNvPr id="394" name="Google Shape;394;p7"/>
            <p:cNvSpPr/>
            <p:nvPr/>
          </p:nvSpPr>
          <p:spPr>
            <a:xfrm>
              <a:off x="5014381" y="1723294"/>
              <a:ext cx="1151491" cy="457910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7"/>
            <p:cNvSpPr txBox="1"/>
            <p:nvPr/>
          </p:nvSpPr>
          <p:spPr>
            <a:xfrm>
              <a:off x="5027793" y="1736706"/>
              <a:ext cx="1124667" cy="431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Play"/>
                <a:buNone/>
              </a:pPr>
              <a:r>
                <a:rPr lang="en-US" sz="23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Pygame</a:t>
              </a:r>
              <a:endParaRPr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6" name="Google Shape;396;p7"/>
          <p:cNvSpPr/>
          <p:nvPr/>
        </p:nvSpPr>
        <p:spPr>
          <a:xfrm>
            <a:off x="2408848" y="1572740"/>
            <a:ext cx="2193324" cy="1233521"/>
          </a:xfrm>
          <a:prstGeom prst="rect">
            <a:avLst/>
          </a:prstGeom>
          <a:solidFill>
            <a:schemeClr val="accent3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2434097" y="1828208"/>
            <a:ext cx="2119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Congestion Prediction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"/>
          <p:cNvSpPr/>
          <p:nvPr/>
        </p:nvSpPr>
        <p:spPr>
          <a:xfrm>
            <a:off x="5275873" y="1572740"/>
            <a:ext cx="2193324" cy="1233521"/>
          </a:xfrm>
          <a:prstGeom prst="rect">
            <a:avLst/>
          </a:prstGeom>
          <a:solidFill>
            <a:schemeClr val="accent3"/>
          </a:solidFill>
          <a:ln cap="rnd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9" name="Google Shape;399;p7"/>
          <p:cNvSpPr txBox="1"/>
          <p:nvPr/>
        </p:nvSpPr>
        <p:spPr>
          <a:xfrm>
            <a:off x="5349597" y="1796193"/>
            <a:ext cx="21195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QAOA implementation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7"/>
          <p:cNvCxnSpPr/>
          <p:nvPr/>
        </p:nvCxnSpPr>
        <p:spPr>
          <a:xfrm flipH="1" rot="10800000">
            <a:off x="4648380" y="2119358"/>
            <a:ext cx="525292" cy="1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401" name="Google Shape;401;p7"/>
          <p:cNvGrpSpPr/>
          <p:nvPr/>
        </p:nvGrpSpPr>
        <p:grpSpPr>
          <a:xfrm>
            <a:off x="8723586" y="2614559"/>
            <a:ext cx="2305497" cy="1249120"/>
            <a:chOff x="826581" y="0"/>
            <a:chExt cx="1503695" cy="751114"/>
          </a:xfrm>
        </p:grpSpPr>
        <p:sp>
          <p:nvSpPr>
            <p:cNvPr id="402" name="Google Shape;402;p7"/>
            <p:cNvSpPr/>
            <p:nvPr/>
          </p:nvSpPr>
          <p:spPr>
            <a:xfrm>
              <a:off x="826581" y="0"/>
              <a:ext cx="1503695" cy="751114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7"/>
            <p:cNvSpPr txBox="1"/>
            <p:nvPr/>
          </p:nvSpPr>
          <p:spPr>
            <a:xfrm>
              <a:off x="848580" y="21999"/>
              <a:ext cx="1459697" cy="707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One Intersection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4" name="Google Shape;404;p7"/>
          <p:cNvGrpSpPr/>
          <p:nvPr/>
        </p:nvGrpSpPr>
        <p:grpSpPr>
          <a:xfrm>
            <a:off x="8723586" y="3741230"/>
            <a:ext cx="2305497" cy="1249120"/>
            <a:chOff x="826581" y="1126671"/>
            <a:chExt cx="1503695" cy="751114"/>
          </a:xfrm>
        </p:grpSpPr>
        <p:sp>
          <p:nvSpPr>
            <p:cNvPr id="405" name="Google Shape;405;p7"/>
            <p:cNvSpPr/>
            <p:nvPr/>
          </p:nvSpPr>
          <p:spPr>
            <a:xfrm>
              <a:off x="826581" y="1126671"/>
              <a:ext cx="1503695" cy="751114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7"/>
            <p:cNvSpPr txBox="1"/>
            <p:nvPr/>
          </p:nvSpPr>
          <p:spPr>
            <a:xfrm>
              <a:off x="848580" y="1148670"/>
              <a:ext cx="1459697" cy="707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Two Intersections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07" name="Google Shape;407;p7"/>
          <p:cNvGrpSpPr/>
          <p:nvPr/>
        </p:nvGrpSpPr>
        <p:grpSpPr>
          <a:xfrm>
            <a:off x="8723586" y="4867901"/>
            <a:ext cx="2305497" cy="1249120"/>
            <a:chOff x="826581" y="2253342"/>
            <a:chExt cx="1503695" cy="751114"/>
          </a:xfrm>
        </p:grpSpPr>
        <p:sp>
          <p:nvSpPr>
            <p:cNvPr id="408" name="Google Shape;408;p7"/>
            <p:cNvSpPr/>
            <p:nvPr/>
          </p:nvSpPr>
          <p:spPr>
            <a:xfrm>
              <a:off x="826581" y="2253342"/>
              <a:ext cx="1503695" cy="751114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7"/>
            <p:cNvSpPr txBox="1"/>
            <p:nvPr/>
          </p:nvSpPr>
          <p:spPr>
            <a:xfrm>
              <a:off x="848580" y="2275341"/>
              <a:ext cx="1459697" cy="707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Multiple Intersections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0" name="Google Shape;410;p7"/>
          <p:cNvSpPr txBox="1"/>
          <p:nvPr/>
        </p:nvSpPr>
        <p:spPr>
          <a:xfrm>
            <a:off x="-3113974" y="90247"/>
            <a:ext cx="10583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70831"/>
                </a:solidFill>
                <a:latin typeface="Arial"/>
                <a:ea typeface="Arial"/>
                <a:cs typeface="Arial"/>
                <a:sym typeface="Arial"/>
              </a:rPr>
              <a:t>APPROACH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linea, Diagramma, diagramma, testo&#10;&#10;Il contenuto generato dall'IA potrebbe non essere corretto." id="415" name="Google Shape;4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4238" y="3783202"/>
            <a:ext cx="4862209" cy="29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8"/>
          <p:cNvSpPr/>
          <p:nvPr/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magine che contiene linea, testo, Diagramma, diagramma&#10;&#10;Il contenuto generato dall'IA potrebbe non essere corretto." id="417" name="Google Shape;41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225" y="3577672"/>
            <a:ext cx="4862209" cy="290517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"/>
          <p:cNvSpPr/>
          <p:nvPr/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8"/>
          <p:cNvSpPr/>
          <p:nvPr/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Immagine che contiene testo, linea, Diagramma, diagramma&#10;&#10;Il contenuto generato dall'IA potrebbe non essere corretto." id="420" name="Google Shape;42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0263" y="205530"/>
            <a:ext cx="4620184" cy="27605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testo, linea, Diagramma, diagramma&#10;&#10;Il contenuto generato dall'IA potrebbe non essere corretto." id="421" name="Google Shape;42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26" y="205530"/>
            <a:ext cx="4620184" cy="276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AI-generated content may be incorrect." id="426" name="Google Shape;426;p9"/>
          <p:cNvPicPr preferRelativeResize="0"/>
          <p:nvPr/>
        </p:nvPicPr>
        <p:blipFill rotWithShape="1">
          <a:blip r:embed="rId3">
            <a:alphaModFix/>
          </a:blip>
          <a:srcRect b="0" l="19700" r="0" t="0"/>
          <a:stretch/>
        </p:blipFill>
        <p:spPr>
          <a:xfrm>
            <a:off x="7114317" y="1282263"/>
            <a:ext cx="4813203" cy="42189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AI-generated content may be incorrect." id="427" name="Google Shape;42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480" y="1179694"/>
            <a:ext cx="6790537" cy="434874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9"/>
          <p:cNvSpPr txBox="1"/>
          <p:nvPr/>
        </p:nvSpPr>
        <p:spPr>
          <a:xfrm>
            <a:off x="-3113974" y="90247"/>
            <a:ext cx="105831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57083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2025-07-03T10:43:36Z</dcterms:created>
  <dc:creator>tocci</dc:creator>
</cp:coreProperties>
</file>