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8288000" cy="10287000"/>
  <p:notesSz cx="6858000" cy="9144000"/>
  <p:embeddedFontLst>
    <p:embeddedFont>
      <p:font typeface="League Spartan" panose="00000800000000000000" charset="0"/>
      <p:regular r:id="rId32"/>
    </p:embeddedFont>
    <p:embeddedFont>
      <p:font typeface="Poppins Medium" panose="00000600000000000000" charset="0"/>
      <p:regular r:id="rId33"/>
    </p:embeddedFont>
    <p:embeddedFont>
      <p:font typeface="Poppins Semi-Bold" panose="00000700000000000000" charset="0"/>
      <p:regular r:id="rId34"/>
    </p:embeddedFont>
    <p:embeddedFont>
      <p:font typeface="Poppins Bold" panose="00000800000000000000" charset="0"/>
      <p:regular r:id="rId35"/>
    </p:embeddedFont>
    <p:embeddedFont>
      <p:font typeface="Poppins" panose="00000500000000000000" charset="0"/>
      <p:regular r:id="rId36"/>
    </p:embeddedFont>
    <p:embeddedFont>
      <p:font typeface="Poppins Bold Italics" panose="00000800000000000000" charset="0"/>
      <p:regular r:id="rId37"/>
    </p:embeddedFont>
    <p:embeddedFont>
      <p:font typeface="Montserrat Bold" panose="00000800000000000000" charset="0"/>
      <p:regular r:id="rId38"/>
    </p:embeddedFont>
    <p:embeddedFont>
      <p:font typeface="Poppins Italics" panose="00000500000000000000" charset="0"/>
      <p:regular r:id="rId39"/>
    </p:embeddedFont>
    <p:embeddedFont>
      <p:font typeface="Poppins Ultra-Bold" panose="00000900000000000000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media" Target="../media/media1.mp4"/><Relationship Id="rId3" Type="http://schemas.openxmlformats.org/officeDocument/2006/relationships/video" Target="NULL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.png"/><Relationship Id="rId7" Type="http://schemas.openxmlformats.org/officeDocument/2006/relationships/image" Target="../media/image12.png"/><Relationship Id="rId6" Type="http://schemas.openxmlformats.org/officeDocument/2006/relationships/image" Target="../media/image8.svg"/><Relationship Id="rId5" Type="http://schemas.openxmlformats.org/officeDocument/2006/relationships/image" Target="../media/image25.png"/><Relationship Id="rId4" Type="http://schemas.openxmlformats.org/officeDocument/2006/relationships/image" Target="../media/image7.svg"/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9.svg"/><Relationship Id="rId4" Type="http://schemas.openxmlformats.org/officeDocument/2006/relationships/image" Target="../media/image27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9.svg"/><Relationship Id="rId4" Type="http://schemas.openxmlformats.org/officeDocument/2006/relationships/image" Target="../media/image27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10.sv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svg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6" Type="http://schemas.microsoft.com/office/2007/relationships/media" Target="../media/media2.mp4"/><Relationship Id="rId5" Type="http://schemas.openxmlformats.org/officeDocument/2006/relationships/video" Target="../media/media2.mp4"/><Relationship Id="rId4" Type="http://schemas.openxmlformats.org/officeDocument/2006/relationships/image" Target="../media/image42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2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10.svg"/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53.png"/><Relationship Id="rId7" Type="http://schemas.openxmlformats.org/officeDocument/2006/relationships/image" Target="../media/image12.svg"/><Relationship Id="rId6" Type="http://schemas.openxmlformats.org/officeDocument/2006/relationships/image" Target="../media/image52.png"/><Relationship Id="rId5" Type="http://schemas.openxmlformats.org/officeDocument/2006/relationships/image" Target="../media/image11.svg"/><Relationship Id="rId4" Type="http://schemas.openxmlformats.org/officeDocument/2006/relationships/image" Target="../media/image51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0" Type="http://schemas.openxmlformats.org/officeDocument/2006/relationships/image" Target="../media/image54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5.GIF"/><Relationship Id="rId5" Type="http://schemas.openxmlformats.org/officeDocument/2006/relationships/image" Target="../media/image3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5.svg"/><Relationship Id="rId7" Type="http://schemas.openxmlformats.org/officeDocument/2006/relationships/image" Target="../media/image18.png"/><Relationship Id="rId6" Type="http://schemas.openxmlformats.org/officeDocument/2006/relationships/image" Target="../media/image4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12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6567" y="861792"/>
            <a:ext cx="11417889" cy="8563416"/>
          </a:xfrm>
          <a:custGeom>
            <a:avLst/>
            <a:gdLst/>
            <a:ahLst/>
            <a:cxnLst/>
            <a:rect l="l" t="t" r="r" b="b"/>
            <a:pathLst>
              <a:path w="11417889" h="8563416">
                <a:moveTo>
                  <a:pt x="0" y="0"/>
                </a:moveTo>
                <a:lnTo>
                  <a:pt x="11417888" y="0"/>
                </a:lnTo>
                <a:lnTo>
                  <a:pt x="11417888" y="8563416"/>
                </a:lnTo>
                <a:lnTo>
                  <a:pt x="0" y="856341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2357342" y="2162665"/>
            <a:ext cx="5206123" cy="3240269"/>
            <a:chOff x="0" y="0"/>
            <a:chExt cx="6941498" cy="43203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41498" cy="4320359"/>
            </a:xfrm>
            <a:custGeom>
              <a:avLst/>
              <a:gdLst/>
              <a:ahLst/>
              <a:cxnLst/>
              <a:rect l="l" t="t" r="r" b="b"/>
              <a:pathLst>
                <a:path w="6941498" h="4320359">
                  <a:moveTo>
                    <a:pt x="0" y="0"/>
                  </a:moveTo>
                  <a:lnTo>
                    <a:pt x="6941498" y="0"/>
                  </a:lnTo>
                  <a:lnTo>
                    <a:pt x="6941498" y="4320359"/>
                  </a:lnTo>
                  <a:lnTo>
                    <a:pt x="0" y="432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469943" y="1667582"/>
              <a:ext cx="1767552" cy="2287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0"/>
                </a:lnSpc>
              </a:pPr>
              <a:r>
                <a:rPr lang="en-US" sz="10285" spc="-411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</a:t>
              </a:r>
              <a:endParaRPr lang="en-US" sz="10285" spc="-41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13708" y="5523836"/>
            <a:ext cx="2096616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Team 3</a:t>
            </a:r>
            <a:endParaRPr lang="en-US" sz="4400" b="1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534032" y="-540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82643" y="90519"/>
            <a:ext cx="4854161" cy="2736439"/>
          </a:xfrm>
          <a:custGeom>
            <a:avLst/>
            <a:gdLst/>
            <a:ahLst/>
            <a:cxnLst/>
            <a:rect l="l" t="t" r="r" b="b"/>
            <a:pathLst>
              <a:path w="4854161" h="2736439">
                <a:moveTo>
                  <a:pt x="0" y="0"/>
                </a:moveTo>
                <a:lnTo>
                  <a:pt x="4854160" y="0"/>
                </a:lnTo>
                <a:lnTo>
                  <a:pt x="4854160" y="2736438"/>
                </a:lnTo>
                <a:lnTo>
                  <a:pt x="0" y="2736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 rot="0">
            <a:off x="8041007" y="4078022"/>
            <a:ext cx="8923634" cy="3294322"/>
            <a:chOff x="0" y="0"/>
            <a:chExt cx="2350258" cy="867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0258" cy="867640"/>
            </a:xfrm>
            <a:custGeom>
              <a:avLst/>
              <a:gdLst/>
              <a:ahLst/>
              <a:cxnLst/>
              <a:rect l="l" t="t" r="r" b="b"/>
              <a:pathLst>
                <a:path w="2350258" h="867640">
                  <a:moveTo>
                    <a:pt x="44246" y="0"/>
                  </a:moveTo>
                  <a:lnTo>
                    <a:pt x="2306011" y="0"/>
                  </a:lnTo>
                  <a:cubicBezTo>
                    <a:pt x="2317746" y="0"/>
                    <a:pt x="2329000" y="4662"/>
                    <a:pt x="2337298" y="12959"/>
                  </a:cubicBezTo>
                  <a:cubicBezTo>
                    <a:pt x="2345596" y="21257"/>
                    <a:pt x="2350258" y="32511"/>
                    <a:pt x="2350258" y="44246"/>
                  </a:cubicBezTo>
                  <a:lnTo>
                    <a:pt x="2350258" y="823394"/>
                  </a:lnTo>
                  <a:cubicBezTo>
                    <a:pt x="2350258" y="835129"/>
                    <a:pt x="2345596" y="846383"/>
                    <a:pt x="2337298" y="854681"/>
                  </a:cubicBezTo>
                  <a:cubicBezTo>
                    <a:pt x="2329000" y="862979"/>
                    <a:pt x="2317746" y="867640"/>
                    <a:pt x="2306011" y="867640"/>
                  </a:cubicBezTo>
                  <a:lnTo>
                    <a:pt x="44246" y="867640"/>
                  </a:lnTo>
                  <a:cubicBezTo>
                    <a:pt x="32511" y="867640"/>
                    <a:pt x="21257" y="862979"/>
                    <a:pt x="12959" y="854681"/>
                  </a:cubicBezTo>
                  <a:cubicBezTo>
                    <a:pt x="4662" y="846383"/>
                    <a:pt x="0" y="835129"/>
                    <a:pt x="0" y="823394"/>
                  </a:cubicBezTo>
                  <a:lnTo>
                    <a:pt x="0" y="44246"/>
                  </a:lnTo>
                  <a:cubicBezTo>
                    <a:pt x="0" y="32511"/>
                    <a:pt x="4662" y="21257"/>
                    <a:pt x="12959" y="12959"/>
                  </a:cubicBezTo>
                  <a:cubicBezTo>
                    <a:pt x="21257" y="4662"/>
                    <a:pt x="32511" y="0"/>
                    <a:pt x="4424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2350258" cy="829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772" y="1802571"/>
            <a:ext cx="12292638" cy="81486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512942" y="972975"/>
            <a:ext cx="661298" cy="87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0"/>
              </a:lnSpc>
            </a:pPr>
            <a:r>
              <a:rPr lang="en-US" sz="5130" spc="-20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</a:t>
            </a:r>
            <a:endParaRPr lang="en-US" sz="5130" spc="-205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06708" y="4285513"/>
            <a:ext cx="7302904" cy="245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2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smart, quantum-powered software platform that optimizes the placement of off-grid microgrids across rural Africa using Quantum Optimisation</a:t>
            </a:r>
            <a:endParaRPr lang="en-US" sz="28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19796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8" y="0"/>
                </a:lnTo>
                <a:lnTo>
                  <a:pt x="2719218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534032" y="-540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842" y="2339197"/>
            <a:ext cx="9830356" cy="65164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0">
            <a:off x="8868967" y="2911048"/>
            <a:ext cx="8923634" cy="1545243"/>
            <a:chOff x="0" y="0"/>
            <a:chExt cx="2350258" cy="4069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0258" cy="406978"/>
            </a:xfrm>
            <a:custGeom>
              <a:avLst/>
              <a:gdLst/>
              <a:ahLst/>
              <a:cxnLst/>
              <a:rect l="l" t="t" r="r" b="b"/>
              <a:pathLst>
                <a:path w="2350258" h="406978">
                  <a:moveTo>
                    <a:pt x="44246" y="0"/>
                  </a:moveTo>
                  <a:lnTo>
                    <a:pt x="2306011" y="0"/>
                  </a:lnTo>
                  <a:cubicBezTo>
                    <a:pt x="2317746" y="0"/>
                    <a:pt x="2329000" y="4662"/>
                    <a:pt x="2337298" y="12959"/>
                  </a:cubicBezTo>
                  <a:cubicBezTo>
                    <a:pt x="2345596" y="21257"/>
                    <a:pt x="2350258" y="32511"/>
                    <a:pt x="2350258" y="44246"/>
                  </a:cubicBezTo>
                  <a:lnTo>
                    <a:pt x="2350258" y="362731"/>
                  </a:lnTo>
                  <a:cubicBezTo>
                    <a:pt x="2350258" y="374466"/>
                    <a:pt x="2345596" y="385720"/>
                    <a:pt x="2337298" y="394018"/>
                  </a:cubicBezTo>
                  <a:cubicBezTo>
                    <a:pt x="2329000" y="402316"/>
                    <a:pt x="2317746" y="406978"/>
                    <a:pt x="2306011" y="406978"/>
                  </a:cubicBezTo>
                  <a:lnTo>
                    <a:pt x="44246" y="406978"/>
                  </a:lnTo>
                  <a:cubicBezTo>
                    <a:pt x="32511" y="406978"/>
                    <a:pt x="21257" y="402316"/>
                    <a:pt x="12959" y="394018"/>
                  </a:cubicBezTo>
                  <a:cubicBezTo>
                    <a:pt x="4662" y="385720"/>
                    <a:pt x="0" y="374466"/>
                    <a:pt x="0" y="362731"/>
                  </a:cubicBezTo>
                  <a:lnTo>
                    <a:pt x="0" y="44246"/>
                  </a:lnTo>
                  <a:cubicBezTo>
                    <a:pt x="0" y="32511"/>
                    <a:pt x="4662" y="21257"/>
                    <a:pt x="12959" y="12959"/>
                  </a:cubicBezTo>
                  <a:cubicBezTo>
                    <a:pt x="21257" y="4662"/>
                    <a:pt x="32511" y="0"/>
                    <a:pt x="4424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2350258" cy="36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8868967" y="7158689"/>
            <a:ext cx="8923634" cy="1568337"/>
            <a:chOff x="0" y="0"/>
            <a:chExt cx="2350258" cy="413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0258" cy="413060"/>
            </a:xfrm>
            <a:custGeom>
              <a:avLst/>
              <a:gdLst/>
              <a:ahLst/>
              <a:cxnLst/>
              <a:rect l="l" t="t" r="r" b="b"/>
              <a:pathLst>
                <a:path w="2350258" h="413060">
                  <a:moveTo>
                    <a:pt x="44246" y="0"/>
                  </a:moveTo>
                  <a:lnTo>
                    <a:pt x="2306011" y="0"/>
                  </a:lnTo>
                  <a:cubicBezTo>
                    <a:pt x="2317746" y="0"/>
                    <a:pt x="2329000" y="4662"/>
                    <a:pt x="2337298" y="12959"/>
                  </a:cubicBezTo>
                  <a:cubicBezTo>
                    <a:pt x="2345596" y="21257"/>
                    <a:pt x="2350258" y="32511"/>
                    <a:pt x="2350258" y="44246"/>
                  </a:cubicBezTo>
                  <a:lnTo>
                    <a:pt x="2350258" y="368814"/>
                  </a:lnTo>
                  <a:cubicBezTo>
                    <a:pt x="2350258" y="380549"/>
                    <a:pt x="2345596" y="391803"/>
                    <a:pt x="2337298" y="400101"/>
                  </a:cubicBezTo>
                  <a:cubicBezTo>
                    <a:pt x="2329000" y="408398"/>
                    <a:pt x="2317746" y="413060"/>
                    <a:pt x="2306011" y="413060"/>
                  </a:cubicBezTo>
                  <a:lnTo>
                    <a:pt x="44246" y="413060"/>
                  </a:lnTo>
                  <a:cubicBezTo>
                    <a:pt x="32511" y="413060"/>
                    <a:pt x="21257" y="408398"/>
                    <a:pt x="12959" y="400101"/>
                  </a:cubicBezTo>
                  <a:cubicBezTo>
                    <a:pt x="4662" y="391803"/>
                    <a:pt x="0" y="380549"/>
                    <a:pt x="0" y="368814"/>
                  </a:cubicBezTo>
                  <a:lnTo>
                    <a:pt x="0" y="44246"/>
                  </a:lnTo>
                  <a:cubicBezTo>
                    <a:pt x="0" y="32511"/>
                    <a:pt x="4662" y="21257"/>
                    <a:pt x="12959" y="12959"/>
                  </a:cubicBezTo>
                  <a:cubicBezTo>
                    <a:pt x="21257" y="4662"/>
                    <a:pt x="32511" y="0"/>
                    <a:pt x="4424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2350258" cy="374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8868967" y="4962686"/>
            <a:ext cx="8923634" cy="1852589"/>
            <a:chOff x="0" y="0"/>
            <a:chExt cx="2350258" cy="4879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0258" cy="487925"/>
            </a:xfrm>
            <a:custGeom>
              <a:avLst/>
              <a:gdLst/>
              <a:ahLst/>
              <a:cxnLst/>
              <a:rect l="l" t="t" r="r" b="b"/>
              <a:pathLst>
                <a:path w="2350258" h="487925">
                  <a:moveTo>
                    <a:pt x="44246" y="0"/>
                  </a:moveTo>
                  <a:lnTo>
                    <a:pt x="2306011" y="0"/>
                  </a:lnTo>
                  <a:cubicBezTo>
                    <a:pt x="2317746" y="0"/>
                    <a:pt x="2329000" y="4662"/>
                    <a:pt x="2337298" y="12959"/>
                  </a:cubicBezTo>
                  <a:cubicBezTo>
                    <a:pt x="2345596" y="21257"/>
                    <a:pt x="2350258" y="32511"/>
                    <a:pt x="2350258" y="44246"/>
                  </a:cubicBezTo>
                  <a:lnTo>
                    <a:pt x="2350258" y="443678"/>
                  </a:lnTo>
                  <a:cubicBezTo>
                    <a:pt x="2350258" y="455413"/>
                    <a:pt x="2345596" y="466667"/>
                    <a:pt x="2337298" y="474965"/>
                  </a:cubicBezTo>
                  <a:cubicBezTo>
                    <a:pt x="2329000" y="483263"/>
                    <a:pt x="2317746" y="487925"/>
                    <a:pt x="2306011" y="487925"/>
                  </a:cubicBezTo>
                  <a:lnTo>
                    <a:pt x="44246" y="487925"/>
                  </a:lnTo>
                  <a:cubicBezTo>
                    <a:pt x="32511" y="487925"/>
                    <a:pt x="21257" y="483263"/>
                    <a:pt x="12959" y="474965"/>
                  </a:cubicBezTo>
                  <a:cubicBezTo>
                    <a:pt x="4662" y="466667"/>
                    <a:pt x="0" y="455413"/>
                    <a:pt x="0" y="443678"/>
                  </a:cubicBezTo>
                  <a:lnTo>
                    <a:pt x="0" y="44246"/>
                  </a:lnTo>
                  <a:cubicBezTo>
                    <a:pt x="0" y="32511"/>
                    <a:pt x="4662" y="21257"/>
                    <a:pt x="12959" y="12959"/>
                  </a:cubicBezTo>
                  <a:cubicBezTo>
                    <a:pt x="21257" y="4662"/>
                    <a:pt x="32511" y="0"/>
                    <a:pt x="4424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2350258" cy="449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sp>
        <p:nvSpPr>
          <p:cNvPr id="14" name="Freeform 14"/>
          <p:cNvSpPr/>
          <p:nvPr/>
        </p:nvSpPr>
        <p:spPr>
          <a:xfrm>
            <a:off x="9311056" y="3320008"/>
            <a:ext cx="740351" cy="740351"/>
          </a:xfrm>
          <a:custGeom>
            <a:avLst/>
            <a:gdLst/>
            <a:ahLst/>
            <a:cxnLst/>
            <a:rect l="l" t="t" r="r" b="b"/>
            <a:pathLst>
              <a:path w="740351" h="740351">
                <a:moveTo>
                  <a:pt x="0" y="0"/>
                </a:moveTo>
                <a:lnTo>
                  <a:pt x="740351" y="0"/>
                </a:lnTo>
                <a:lnTo>
                  <a:pt x="740351" y="740351"/>
                </a:lnTo>
                <a:lnTo>
                  <a:pt x="0" y="740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311056" y="7571317"/>
            <a:ext cx="740351" cy="740351"/>
          </a:xfrm>
          <a:custGeom>
            <a:avLst/>
            <a:gdLst/>
            <a:ahLst/>
            <a:cxnLst/>
            <a:rect l="l" t="t" r="r" b="b"/>
            <a:pathLst>
              <a:path w="740351" h="740351">
                <a:moveTo>
                  <a:pt x="0" y="0"/>
                </a:moveTo>
                <a:lnTo>
                  <a:pt x="740351" y="0"/>
                </a:lnTo>
                <a:lnTo>
                  <a:pt x="740351" y="740351"/>
                </a:lnTo>
                <a:lnTo>
                  <a:pt x="0" y="740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44000" y="5518805"/>
            <a:ext cx="740351" cy="740351"/>
          </a:xfrm>
          <a:custGeom>
            <a:avLst/>
            <a:gdLst/>
            <a:ahLst/>
            <a:cxnLst/>
            <a:rect l="l" t="t" r="r" b="b"/>
            <a:pathLst>
              <a:path w="740351" h="740351">
                <a:moveTo>
                  <a:pt x="0" y="0"/>
                </a:moveTo>
                <a:lnTo>
                  <a:pt x="740351" y="0"/>
                </a:lnTo>
                <a:lnTo>
                  <a:pt x="740351" y="740351"/>
                </a:lnTo>
                <a:lnTo>
                  <a:pt x="0" y="740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629592" y="999698"/>
            <a:ext cx="7028815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Our Solution Features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26133" y="3126791"/>
            <a:ext cx="7302904" cy="95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2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Find the most cost-effective microgrid placements under real-world constraints</a:t>
            </a:r>
            <a:endParaRPr lang="en-US" sz="22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30914" y="7447492"/>
            <a:ext cx="7128386" cy="86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Visualizes  population coverage, and installation cost to support smart, location-aware decision-making</a:t>
            </a:r>
            <a:endParaRPr lang="en-US" sz="20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130914" y="5181761"/>
            <a:ext cx="7207893" cy="129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</a:pPr>
            <a:r>
              <a:rPr lang="en-US" sz="197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Instantly estimates energy output, cost, and people reached, helping stakeholders evaluate and compare electrification strategies</a:t>
            </a:r>
            <a:endParaRPr lang="en-US" sz="1975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393063" y="-411073"/>
            <a:ext cx="18524061" cy="4800671"/>
            <a:chOff x="0" y="0"/>
            <a:chExt cx="24698748" cy="6400895"/>
          </a:xfrm>
        </p:grpSpPr>
        <p:sp>
          <p:nvSpPr>
            <p:cNvPr id="3" name="Freeform 3"/>
            <p:cNvSpPr/>
            <p:nvPr/>
          </p:nvSpPr>
          <p:spPr>
            <a:xfrm>
              <a:off x="21073123" y="610372"/>
              <a:ext cx="3625625" cy="2043875"/>
            </a:xfrm>
            <a:custGeom>
              <a:avLst/>
              <a:gdLst/>
              <a:ahLst/>
              <a:cxnLst/>
              <a:rect l="l" t="t" r="r" b="b"/>
              <a:pathLst>
                <a:path w="3625625" h="2043875">
                  <a:moveTo>
                    <a:pt x="0" y="0"/>
                  </a:moveTo>
                  <a:lnTo>
                    <a:pt x="3625625" y="0"/>
                  </a:lnTo>
                  <a:lnTo>
                    <a:pt x="3625625" y="2043875"/>
                  </a:lnTo>
                  <a:lnTo>
                    <a:pt x="0" y="2043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l="-9345" b="-2012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" name="Freeform 4"/>
            <p:cNvSpPr/>
            <p:nvPr/>
          </p:nvSpPr>
          <p:spPr>
            <a:xfrm flipH="1">
              <a:off x="0" y="0"/>
              <a:ext cx="5120716" cy="6400895"/>
            </a:xfrm>
            <a:custGeom>
              <a:avLst/>
              <a:gdLst/>
              <a:ahLst/>
              <a:cxnLst/>
              <a:rect l="l" t="t" r="r" b="b"/>
              <a:pathLst>
                <a:path w="5120716" h="6400895">
                  <a:moveTo>
                    <a:pt x="5120716" y="0"/>
                  </a:moveTo>
                  <a:lnTo>
                    <a:pt x="0" y="0"/>
                  </a:lnTo>
                  <a:lnTo>
                    <a:pt x="0" y="6400895"/>
                  </a:lnTo>
                  <a:lnTo>
                    <a:pt x="5120716" y="6400895"/>
                  </a:lnTo>
                  <a:lnTo>
                    <a:pt x="5120716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4761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2422" y="1028700"/>
            <a:ext cx="13823156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334000" y="131445"/>
            <a:ext cx="6949440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Our Solution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10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416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15211" y="1429061"/>
            <a:ext cx="1041257" cy="1041257"/>
          </a:xfrm>
          <a:custGeom>
            <a:avLst/>
            <a:gdLst/>
            <a:ahLst/>
            <a:cxnLst/>
            <a:rect l="l" t="t" r="r" b="b"/>
            <a:pathLst>
              <a:path w="1041257" h="1041257">
                <a:moveTo>
                  <a:pt x="0" y="0"/>
                </a:moveTo>
                <a:lnTo>
                  <a:pt x="1041257" y="0"/>
                </a:lnTo>
                <a:lnTo>
                  <a:pt x="1041257" y="1041258"/>
                </a:lnTo>
                <a:lnTo>
                  <a:pt x="0" y="1041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47474" y="2651294"/>
            <a:ext cx="12908344" cy="250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90"/>
              </a:lnSpc>
            </a:pPr>
            <a:r>
              <a:rPr lang="en-US" sz="328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Minimize the total cost of installing microgrids </a:t>
            </a:r>
            <a:endParaRPr lang="en-US" sz="3280" b="1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6790"/>
              </a:lnSpc>
            </a:pPr>
            <a:r>
              <a:rPr lang="en-US" sz="328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</a:t>
            </a:r>
            <a:r>
              <a:rPr lang="en-US" sz="328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aximizing the  population served with electricity</a:t>
            </a:r>
            <a:endParaRPr lang="en-US" sz="3280" b="1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6790"/>
              </a:lnSpc>
            </a:pPr>
          </a:p>
        </p:txBody>
      </p:sp>
      <p:sp>
        <p:nvSpPr>
          <p:cNvPr id="6" name="Freeform 6"/>
          <p:cNvSpPr/>
          <p:nvPr/>
        </p:nvSpPr>
        <p:spPr>
          <a:xfrm>
            <a:off x="2632218" y="2932166"/>
            <a:ext cx="494195" cy="494195"/>
          </a:xfrm>
          <a:custGeom>
            <a:avLst/>
            <a:gdLst/>
            <a:ahLst/>
            <a:cxnLst/>
            <a:rect l="l" t="t" r="r" b="b"/>
            <a:pathLst>
              <a:path w="494195" h="494195">
                <a:moveTo>
                  <a:pt x="0" y="0"/>
                </a:moveTo>
                <a:lnTo>
                  <a:pt x="494194" y="0"/>
                </a:lnTo>
                <a:lnTo>
                  <a:pt x="494194" y="494195"/>
                </a:lnTo>
                <a:lnTo>
                  <a:pt x="0" y="4941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32218" y="3804180"/>
            <a:ext cx="494195" cy="494195"/>
          </a:xfrm>
          <a:custGeom>
            <a:avLst/>
            <a:gdLst/>
            <a:ahLst/>
            <a:cxnLst/>
            <a:rect l="l" t="t" r="r" b="b"/>
            <a:pathLst>
              <a:path w="494195" h="494195">
                <a:moveTo>
                  <a:pt x="0" y="0"/>
                </a:moveTo>
                <a:lnTo>
                  <a:pt x="494194" y="0"/>
                </a:lnTo>
                <a:lnTo>
                  <a:pt x="494194" y="494195"/>
                </a:lnTo>
                <a:lnTo>
                  <a:pt x="0" y="4941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46985" y="1635672"/>
            <a:ext cx="5368226" cy="61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5"/>
              </a:lnSpc>
            </a:pPr>
            <a:r>
              <a:rPr lang="en-US" sz="3435" b="1">
                <a:solidFill>
                  <a:srgbClr val="FD9D24"/>
                </a:solidFill>
                <a:latin typeface="Poppins Bold"/>
                <a:ea typeface="Poppins Bold"/>
                <a:cs typeface="Poppins Bold"/>
                <a:sym typeface="Poppins Bold"/>
              </a:rPr>
              <a:t>COSTS (OBJECTIVES)</a:t>
            </a:r>
            <a:endParaRPr lang="en-US" sz="3435" b="1">
              <a:solidFill>
                <a:srgbClr val="FD9D2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04110" y="357427"/>
            <a:ext cx="6894347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Technical Solution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23178" y="4774986"/>
            <a:ext cx="14518475" cy="474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0"/>
              </a:lnSpc>
            </a:pPr>
          </a:p>
          <a:p>
            <a:pPr marL="740410" lvl="1" indent="-370205" algn="l">
              <a:lnSpc>
                <a:spcPts val="7610"/>
              </a:lnSpc>
              <a:buFont typeface="Arial"/>
              <a:buChar char="•"/>
            </a:pPr>
            <a:r>
              <a:rPr lang="en-US" sz="343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Budget Constraint</a:t>
            </a:r>
            <a:r>
              <a:rPr lang="en-US" sz="34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343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0410" lvl="1" indent="-370205" algn="l">
              <a:lnSpc>
                <a:spcPts val="7610"/>
              </a:lnSpc>
              <a:buFont typeface="Arial"/>
              <a:buChar char="•"/>
            </a:pPr>
            <a:r>
              <a:rPr lang="en-US" sz="343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Energy Demand Constraint</a:t>
            </a:r>
            <a:r>
              <a:rPr lang="en-US" sz="34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343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7610"/>
              </a:lnSpc>
            </a:pPr>
          </a:p>
          <a:p>
            <a:pPr algn="l">
              <a:lnSpc>
                <a:spcPts val="7610"/>
              </a:lnSpc>
            </a:pPr>
          </a:p>
        </p:txBody>
      </p:sp>
      <p:sp>
        <p:nvSpPr>
          <p:cNvPr id="12" name="Freeform 12"/>
          <p:cNvSpPr/>
          <p:nvPr/>
        </p:nvSpPr>
        <p:spPr>
          <a:xfrm>
            <a:off x="2423178" y="6036089"/>
            <a:ext cx="650759" cy="650759"/>
          </a:xfrm>
          <a:custGeom>
            <a:avLst/>
            <a:gdLst/>
            <a:ahLst/>
            <a:cxnLst/>
            <a:rect l="l" t="t" r="r" b="b"/>
            <a:pathLst>
              <a:path w="650759" h="650759">
                <a:moveTo>
                  <a:pt x="0" y="0"/>
                </a:moveTo>
                <a:lnTo>
                  <a:pt x="650760" y="0"/>
                </a:lnTo>
                <a:lnTo>
                  <a:pt x="650760" y="650760"/>
                </a:lnTo>
                <a:lnTo>
                  <a:pt x="0" y="6507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23178" y="6972304"/>
            <a:ext cx="650759" cy="650759"/>
          </a:xfrm>
          <a:custGeom>
            <a:avLst/>
            <a:gdLst/>
            <a:ahLst/>
            <a:cxnLst/>
            <a:rect l="l" t="t" r="r" b="b"/>
            <a:pathLst>
              <a:path w="650759" h="650759">
                <a:moveTo>
                  <a:pt x="0" y="0"/>
                </a:moveTo>
                <a:lnTo>
                  <a:pt x="650760" y="0"/>
                </a:lnTo>
                <a:lnTo>
                  <a:pt x="650760" y="650760"/>
                </a:lnTo>
                <a:lnTo>
                  <a:pt x="0" y="6507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443634" y="4737917"/>
            <a:ext cx="5415161" cy="71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0"/>
              </a:lnSpc>
            </a:pPr>
            <a:r>
              <a:rPr lang="en-US" sz="3960" b="1">
                <a:solidFill>
                  <a:srgbClr val="FD9D24"/>
                </a:solidFill>
                <a:latin typeface="Poppins Bold"/>
                <a:ea typeface="Poppins Bold"/>
                <a:cs typeface="Poppins Bold"/>
                <a:sym typeface="Poppins Bold"/>
              </a:rPr>
              <a:t> CONSTRAINTS</a:t>
            </a:r>
            <a:endParaRPr lang="en-US" sz="3960" b="1">
              <a:solidFill>
                <a:srgbClr val="FD9D2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5909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 rot="0">
            <a:off x="1028700" y="2140034"/>
            <a:ext cx="3433488" cy="5934370"/>
            <a:chOff x="0" y="0"/>
            <a:chExt cx="971753" cy="167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1753" cy="1679558"/>
            </a:xfrm>
            <a:custGeom>
              <a:avLst/>
              <a:gdLst/>
              <a:ahLst/>
              <a:cxnLst/>
              <a:rect l="l" t="t" r="r" b="b"/>
              <a:pathLst>
                <a:path w="971753" h="1679558">
                  <a:moveTo>
                    <a:pt x="114996" y="0"/>
                  </a:moveTo>
                  <a:lnTo>
                    <a:pt x="856757" y="0"/>
                  </a:lnTo>
                  <a:cubicBezTo>
                    <a:pt x="887256" y="0"/>
                    <a:pt x="916506" y="12116"/>
                    <a:pt x="938072" y="33682"/>
                  </a:cubicBezTo>
                  <a:cubicBezTo>
                    <a:pt x="959638" y="55248"/>
                    <a:pt x="971753" y="84497"/>
                    <a:pt x="971753" y="114996"/>
                  </a:cubicBezTo>
                  <a:lnTo>
                    <a:pt x="971753" y="1564562"/>
                  </a:lnTo>
                  <a:cubicBezTo>
                    <a:pt x="971753" y="1595061"/>
                    <a:pt x="959638" y="1624310"/>
                    <a:pt x="938072" y="1645876"/>
                  </a:cubicBezTo>
                  <a:cubicBezTo>
                    <a:pt x="916506" y="1667442"/>
                    <a:pt x="887256" y="1679558"/>
                    <a:pt x="856757" y="1679558"/>
                  </a:cubicBezTo>
                  <a:lnTo>
                    <a:pt x="114996" y="1679558"/>
                  </a:lnTo>
                  <a:cubicBezTo>
                    <a:pt x="84497" y="1679558"/>
                    <a:pt x="55248" y="1667442"/>
                    <a:pt x="33682" y="1645876"/>
                  </a:cubicBezTo>
                  <a:cubicBezTo>
                    <a:pt x="12116" y="1624310"/>
                    <a:pt x="0" y="1595061"/>
                    <a:pt x="0" y="1564562"/>
                  </a:cubicBezTo>
                  <a:lnTo>
                    <a:pt x="0" y="114996"/>
                  </a:lnTo>
                  <a:cubicBezTo>
                    <a:pt x="0" y="84497"/>
                    <a:pt x="12116" y="55248"/>
                    <a:pt x="33682" y="33682"/>
                  </a:cubicBezTo>
                  <a:cubicBezTo>
                    <a:pt x="55248" y="12116"/>
                    <a:pt x="84497" y="0"/>
                    <a:pt x="114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9B9B9B"/>
              </a:solidFill>
              <a:prstDash val="lgDash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71753" cy="1736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0">
            <a:off x="14630099" y="2176315"/>
            <a:ext cx="3256188" cy="5898088"/>
            <a:chOff x="0" y="0"/>
            <a:chExt cx="921573" cy="16692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1573" cy="1669290"/>
            </a:xfrm>
            <a:custGeom>
              <a:avLst/>
              <a:gdLst/>
              <a:ahLst/>
              <a:cxnLst/>
              <a:rect l="l" t="t" r="r" b="b"/>
              <a:pathLst>
                <a:path w="921573" h="1669290">
                  <a:moveTo>
                    <a:pt x="121258" y="0"/>
                  </a:moveTo>
                  <a:lnTo>
                    <a:pt x="800316" y="0"/>
                  </a:lnTo>
                  <a:cubicBezTo>
                    <a:pt x="832475" y="0"/>
                    <a:pt x="863318" y="12775"/>
                    <a:pt x="886058" y="35516"/>
                  </a:cubicBezTo>
                  <a:cubicBezTo>
                    <a:pt x="908798" y="58256"/>
                    <a:pt x="921573" y="89098"/>
                    <a:pt x="921573" y="121258"/>
                  </a:cubicBezTo>
                  <a:lnTo>
                    <a:pt x="921573" y="1548032"/>
                  </a:lnTo>
                  <a:cubicBezTo>
                    <a:pt x="921573" y="1580191"/>
                    <a:pt x="908798" y="1611034"/>
                    <a:pt x="886058" y="1633774"/>
                  </a:cubicBezTo>
                  <a:cubicBezTo>
                    <a:pt x="863318" y="1656514"/>
                    <a:pt x="832475" y="1669290"/>
                    <a:pt x="800316" y="1669290"/>
                  </a:cubicBezTo>
                  <a:lnTo>
                    <a:pt x="121258" y="1669290"/>
                  </a:lnTo>
                  <a:cubicBezTo>
                    <a:pt x="89098" y="1669290"/>
                    <a:pt x="58256" y="1656514"/>
                    <a:pt x="35516" y="1633774"/>
                  </a:cubicBezTo>
                  <a:cubicBezTo>
                    <a:pt x="12775" y="1611034"/>
                    <a:pt x="0" y="1580191"/>
                    <a:pt x="0" y="1548032"/>
                  </a:cubicBezTo>
                  <a:lnTo>
                    <a:pt x="0" y="121258"/>
                  </a:lnTo>
                  <a:cubicBezTo>
                    <a:pt x="0" y="89098"/>
                    <a:pt x="12775" y="58256"/>
                    <a:pt x="35516" y="35516"/>
                  </a:cubicBezTo>
                  <a:cubicBezTo>
                    <a:pt x="58256" y="12775"/>
                    <a:pt x="89098" y="0"/>
                    <a:pt x="1212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9B9B9B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21573" cy="1726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447835" y="-584234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6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6" y="4800671"/>
                </a:lnTo>
                <a:lnTo>
                  <a:pt x="384053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77925" y="2635808"/>
            <a:ext cx="1357274" cy="1360903"/>
          </a:xfrm>
          <a:custGeom>
            <a:avLst/>
            <a:gdLst/>
            <a:ahLst/>
            <a:cxnLst/>
            <a:rect l="l" t="t" r="r" b="b"/>
            <a:pathLst>
              <a:path w="1357274" h="1360903">
                <a:moveTo>
                  <a:pt x="0" y="0"/>
                </a:moveTo>
                <a:lnTo>
                  <a:pt x="1357275" y="0"/>
                </a:lnTo>
                <a:lnTo>
                  <a:pt x="1357275" y="1360903"/>
                </a:lnTo>
                <a:lnTo>
                  <a:pt x="0" y="1360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0">
            <a:off x="1503580" y="4196736"/>
            <a:ext cx="2549540" cy="863896"/>
            <a:chOff x="0" y="0"/>
            <a:chExt cx="3399387" cy="1151862"/>
          </a:xfrm>
        </p:grpSpPr>
        <p:grpSp>
          <p:nvGrpSpPr>
            <p:cNvPr id="13" name="Group 13"/>
            <p:cNvGrpSpPr/>
            <p:nvPr/>
          </p:nvGrpSpPr>
          <p:grpSpPr>
            <a:xfrm rot="0">
              <a:off x="0" y="0"/>
              <a:ext cx="3399387" cy="1151862"/>
              <a:chOff x="0" y="0"/>
              <a:chExt cx="812800" cy="2754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2754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5412">
                    <a:moveTo>
                      <a:pt x="45156" y="0"/>
                    </a:moveTo>
                    <a:lnTo>
                      <a:pt x="767644" y="0"/>
                    </a:lnTo>
                    <a:cubicBezTo>
                      <a:pt x="792583" y="0"/>
                      <a:pt x="812800" y="20217"/>
                      <a:pt x="812800" y="45156"/>
                    </a:cubicBezTo>
                    <a:lnTo>
                      <a:pt x="812800" y="230257"/>
                    </a:lnTo>
                    <a:cubicBezTo>
                      <a:pt x="812800" y="242233"/>
                      <a:pt x="808043" y="253718"/>
                      <a:pt x="799574" y="262187"/>
                    </a:cubicBezTo>
                    <a:cubicBezTo>
                      <a:pt x="791106" y="270655"/>
                      <a:pt x="779620" y="275412"/>
                      <a:pt x="767644" y="275412"/>
                    </a:cubicBezTo>
                    <a:lnTo>
                      <a:pt x="45156" y="275412"/>
                    </a:lnTo>
                    <a:cubicBezTo>
                      <a:pt x="20217" y="275412"/>
                      <a:pt x="0" y="255196"/>
                      <a:pt x="0" y="230257"/>
                    </a:cubicBezTo>
                    <a:lnTo>
                      <a:pt x="0" y="45156"/>
                    </a:lnTo>
                    <a:cubicBezTo>
                      <a:pt x="0" y="20217"/>
                      <a:pt x="20217" y="0"/>
                      <a:pt x="45156" y="0"/>
                    </a:cubicBezTo>
                    <a:close/>
                  </a:path>
                </a:pathLst>
              </a:custGeom>
              <a:solidFill>
                <a:srgbClr val="0F4179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332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94627" y="285897"/>
              <a:ext cx="2810132" cy="522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sz="23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Data Instance</a:t>
              </a:r>
              <a:endParaRPr lang="en-US" sz="23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5300388" y="2176315"/>
            <a:ext cx="4406278" cy="5934370"/>
            <a:chOff x="0" y="0"/>
            <a:chExt cx="1247074" cy="16795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7074" cy="1679558"/>
            </a:xfrm>
            <a:custGeom>
              <a:avLst/>
              <a:gdLst/>
              <a:ahLst/>
              <a:cxnLst/>
              <a:rect l="l" t="t" r="r" b="b"/>
              <a:pathLst>
                <a:path w="1247074" h="1679558">
                  <a:moveTo>
                    <a:pt x="89608" y="0"/>
                  </a:moveTo>
                  <a:lnTo>
                    <a:pt x="1157466" y="0"/>
                  </a:lnTo>
                  <a:cubicBezTo>
                    <a:pt x="1181232" y="0"/>
                    <a:pt x="1204024" y="9441"/>
                    <a:pt x="1220829" y="26246"/>
                  </a:cubicBezTo>
                  <a:cubicBezTo>
                    <a:pt x="1237634" y="43050"/>
                    <a:pt x="1247074" y="65842"/>
                    <a:pt x="1247074" y="89608"/>
                  </a:cubicBezTo>
                  <a:lnTo>
                    <a:pt x="1247074" y="1589950"/>
                  </a:lnTo>
                  <a:cubicBezTo>
                    <a:pt x="1247074" y="1613715"/>
                    <a:pt x="1237634" y="1636508"/>
                    <a:pt x="1220829" y="1653312"/>
                  </a:cubicBezTo>
                  <a:cubicBezTo>
                    <a:pt x="1204024" y="1670117"/>
                    <a:pt x="1181232" y="1679558"/>
                    <a:pt x="1157466" y="1679558"/>
                  </a:cubicBezTo>
                  <a:lnTo>
                    <a:pt x="89608" y="1679558"/>
                  </a:lnTo>
                  <a:cubicBezTo>
                    <a:pt x="65842" y="1679558"/>
                    <a:pt x="43050" y="1670117"/>
                    <a:pt x="26246" y="1653312"/>
                  </a:cubicBezTo>
                  <a:cubicBezTo>
                    <a:pt x="9441" y="1636508"/>
                    <a:pt x="0" y="1613715"/>
                    <a:pt x="0" y="1589950"/>
                  </a:cubicBezTo>
                  <a:lnTo>
                    <a:pt x="0" y="89608"/>
                  </a:lnTo>
                  <a:cubicBezTo>
                    <a:pt x="0" y="65842"/>
                    <a:pt x="9441" y="43050"/>
                    <a:pt x="26246" y="26246"/>
                  </a:cubicBezTo>
                  <a:cubicBezTo>
                    <a:pt x="43050" y="9441"/>
                    <a:pt x="65842" y="0"/>
                    <a:pt x="8960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9B9B9B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247074" cy="1736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5573724" y="2694940"/>
            <a:ext cx="3926922" cy="1183405"/>
            <a:chOff x="0" y="0"/>
            <a:chExt cx="5235896" cy="1577873"/>
          </a:xfrm>
        </p:grpSpPr>
        <p:grpSp>
          <p:nvGrpSpPr>
            <p:cNvPr id="21" name="Group 21"/>
            <p:cNvGrpSpPr/>
            <p:nvPr/>
          </p:nvGrpSpPr>
          <p:grpSpPr>
            <a:xfrm rot="0">
              <a:off x="0" y="0"/>
              <a:ext cx="5235896" cy="1577873"/>
              <a:chOff x="0" y="0"/>
              <a:chExt cx="1345305" cy="40541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45305" cy="405417"/>
              </a:xfrm>
              <a:custGeom>
                <a:avLst/>
                <a:gdLst/>
                <a:ahLst/>
                <a:cxnLst/>
                <a:rect l="l" t="t" r="r" b="b"/>
                <a:pathLst>
                  <a:path w="1345305" h="405417">
                    <a:moveTo>
                      <a:pt x="27282" y="0"/>
                    </a:moveTo>
                    <a:lnTo>
                      <a:pt x="1318023" y="0"/>
                    </a:lnTo>
                    <a:cubicBezTo>
                      <a:pt x="1325259" y="0"/>
                      <a:pt x="1332198" y="2874"/>
                      <a:pt x="1337314" y="7991"/>
                    </a:cubicBezTo>
                    <a:cubicBezTo>
                      <a:pt x="1342431" y="13107"/>
                      <a:pt x="1345305" y="20046"/>
                      <a:pt x="1345305" y="27282"/>
                    </a:cubicBezTo>
                    <a:lnTo>
                      <a:pt x="1345305" y="378135"/>
                    </a:lnTo>
                    <a:cubicBezTo>
                      <a:pt x="1345305" y="385371"/>
                      <a:pt x="1342431" y="392310"/>
                      <a:pt x="1337314" y="397426"/>
                    </a:cubicBezTo>
                    <a:cubicBezTo>
                      <a:pt x="1332198" y="402542"/>
                      <a:pt x="1325259" y="405417"/>
                      <a:pt x="1318023" y="405417"/>
                    </a:cubicBezTo>
                    <a:lnTo>
                      <a:pt x="27282" y="405417"/>
                    </a:lnTo>
                    <a:cubicBezTo>
                      <a:pt x="20046" y="405417"/>
                      <a:pt x="13107" y="402542"/>
                      <a:pt x="7991" y="397426"/>
                    </a:cubicBezTo>
                    <a:cubicBezTo>
                      <a:pt x="2874" y="392310"/>
                      <a:pt x="0" y="385371"/>
                      <a:pt x="0" y="378135"/>
                    </a:cubicBezTo>
                    <a:lnTo>
                      <a:pt x="0" y="27282"/>
                    </a:lnTo>
                    <a:cubicBezTo>
                      <a:pt x="0" y="20046"/>
                      <a:pt x="2874" y="13107"/>
                      <a:pt x="7991" y="7991"/>
                    </a:cubicBezTo>
                    <a:cubicBezTo>
                      <a:pt x="13107" y="2874"/>
                      <a:pt x="20046" y="0"/>
                      <a:pt x="27282" y="0"/>
                    </a:cubicBezTo>
                    <a:close/>
                  </a:path>
                </a:pathLst>
              </a:custGeom>
              <a:solidFill>
                <a:srgbClr val="ECB92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1345305" cy="46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453799" y="262083"/>
              <a:ext cx="4328298" cy="99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14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Mathematical Modelling of the QUBO</a:t>
              </a:r>
              <a:endParaRPr lang="en-US" sz="21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6054356" y="6969272"/>
            <a:ext cx="2794310" cy="803924"/>
            <a:chOff x="0" y="0"/>
            <a:chExt cx="3725746" cy="1071899"/>
          </a:xfrm>
        </p:grpSpPr>
        <p:grpSp>
          <p:nvGrpSpPr>
            <p:cNvPr id="26" name="Group 26"/>
            <p:cNvGrpSpPr/>
            <p:nvPr/>
          </p:nvGrpSpPr>
          <p:grpSpPr>
            <a:xfrm rot="0">
              <a:off x="0" y="0"/>
              <a:ext cx="3725746" cy="1071899"/>
              <a:chOff x="0" y="0"/>
              <a:chExt cx="957289" cy="27541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57289" cy="275412"/>
              </a:xfrm>
              <a:custGeom>
                <a:avLst/>
                <a:gdLst/>
                <a:ahLst/>
                <a:cxnLst/>
                <a:rect l="l" t="t" r="r" b="b"/>
                <a:pathLst>
                  <a:path w="957289" h="275412">
                    <a:moveTo>
                      <a:pt x="38340" y="0"/>
                    </a:moveTo>
                    <a:lnTo>
                      <a:pt x="918949" y="0"/>
                    </a:lnTo>
                    <a:cubicBezTo>
                      <a:pt x="940124" y="0"/>
                      <a:pt x="957289" y="17165"/>
                      <a:pt x="957289" y="38340"/>
                    </a:cubicBezTo>
                    <a:lnTo>
                      <a:pt x="957289" y="237072"/>
                    </a:lnTo>
                    <a:cubicBezTo>
                      <a:pt x="957289" y="247241"/>
                      <a:pt x="953250" y="256993"/>
                      <a:pt x="946060" y="264183"/>
                    </a:cubicBezTo>
                    <a:cubicBezTo>
                      <a:pt x="938869" y="271373"/>
                      <a:pt x="929118" y="275412"/>
                      <a:pt x="918949" y="275412"/>
                    </a:cubicBezTo>
                    <a:lnTo>
                      <a:pt x="38340" y="275412"/>
                    </a:lnTo>
                    <a:cubicBezTo>
                      <a:pt x="17165" y="275412"/>
                      <a:pt x="0" y="258247"/>
                      <a:pt x="0" y="237072"/>
                    </a:cubicBezTo>
                    <a:lnTo>
                      <a:pt x="0" y="38340"/>
                    </a:lnTo>
                    <a:cubicBezTo>
                      <a:pt x="0" y="17165"/>
                      <a:pt x="17165" y="0"/>
                      <a:pt x="38340" y="0"/>
                    </a:cubicBezTo>
                    <a:close/>
                  </a:path>
                </a:pathLst>
              </a:custGeom>
              <a:solidFill>
                <a:srgbClr val="ECB92A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57150"/>
                <a:ext cx="957289" cy="332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322913" y="262083"/>
              <a:ext cx="3079920" cy="490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14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QUBO Matrix</a:t>
              </a:r>
              <a:endParaRPr lang="en-US" sz="21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0">
            <a:off x="5990175" y="4881263"/>
            <a:ext cx="2922672" cy="1183405"/>
            <a:chOff x="0" y="0"/>
            <a:chExt cx="3896896" cy="1577873"/>
          </a:xfrm>
        </p:grpSpPr>
        <p:grpSp>
          <p:nvGrpSpPr>
            <p:cNvPr id="31" name="Group 31"/>
            <p:cNvGrpSpPr/>
            <p:nvPr/>
          </p:nvGrpSpPr>
          <p:grpSpPr>
            <a:xfrm rot="0">
              <a:off x="0" y="0"/>
              <a:ext cx="3896896" cy="1577873"/>
              <a:chOff x="0" y="0"/>
              <a:chExt cx="1001264" cy="40541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01264" cy="405417"/>
              </a:xfrm>
              <a:custGeom>
                <a:avLst/>
                <a:gdLst/>
                <a:ahLst/>
                <a:cxnLst/>
                <a:rect l="l" t="t" r="r" b="b"/>
                <a:pathLst>
                  <a:path w="1001264" h="405417">
                    <a:moveTo>
                      <a:pt x="36656" y="0"/>
                    </a:moveTo>
                    <a:lnTo>
                      <a:pt x="964608" y="0"/>
                    </a:lnTo>
                    <a:cubicBezTo>
                      <a:pt x="984852" y="0"/>
                      <a:pt x="1001264" y="16411"/>
                      <a:pt x="1001264" y="36656"/>
                    </a:cubicBezTo>
                    <a:lnTo>
                      <a:pt x="1001264" y="368761"/>
                    </a:lnTo>
                    <a:cubicBezTo>
                      <a:pt x="1001264" y="389005"/>
                      <a:pt x="984852" y="405417"/>
                      <a:pt x="964608" y="405417"/>
                    </a:cubicBezTo>
                    <a:lnTo>
                      <a:pt x="36656" y="405417"/>
                    </a:lnTo>
                    <a:cubicBezTo>
                      <a:pt x="16411" y="405417"/>
                      <a:pt x="0" y="389005"/>
                      <a:pt x="0" y="368761"/>
                    </a:cubicBezTo>
                    <a:lnTo>
                      <a:pt x="0" y="36656"/>
                    </a:lnTo>
                    <a:cubicBezTo>
                      <a:pt x="0" y="16411"/>
                      <a:pt x="16411" y="0"/>
                      <a:pt x="36656" y="0"/>
                    </a:cubicBezTo>
                    <a:close/>
                  </a:path>
                </a:pathLst>
              </a:custGeom>
              <a:solidFill>
                <a:srgbClr val="0F4179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1001264" cy="46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37747" y="262083"/>
              <a:ext cx="3221402" cy="99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14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AutoQUBO Framework</a:t>
              </a:r>
              <a:endParaRPr lang="en-US" sz="21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 rot="0">
            <a:off x="10473924" y="2176315"/>
            <a:ext cx="3321651" cy="5898088"/>
            <a:chOff x="0" y="0"/>
            <a:chExt cx="940101" cy="16692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40101" cy="1669290"/>
            </a:xfrm>
            <a:custGeom>
              <a:avLst/>
              <a:gdLst/>
              <a:ahLst/>
              <a:cxnLst/>
              <a:rect l="l" t="t" r="r" b="b"/>
              <a:pathLst>
                <a:path w="940101" h="1669290">
                  <a:moveTo>
                    <a:pt x="118868" y="0"/>
                  </a:moveTo>
                  <a:lnTo>
                    <a:pt x="821233" y="0"/>
                  </a:lnTo>
                  <a:cubicBezTo>
                    <a:pt x="886882" y="0"/>
                    <a:pt x="940101" y="53219"/>
                    <a:pt x="940101" y="118868"/>
                  </a:cubicBezTo>
                  <a:lnTo>
                    <a:pt x="940101" y="1550422"/>
                  </a:lnTo>
                  <a:cubicBezTo>
                    <a:pt x="940101" y="1616071"/>
                    <a:pt x="886882" y="1669290"/>
                    <a:pt x="821233" y="1669290"/>
                  </a:cubicBezTo>
                  <a:lnTo>
                    <a:pt x="118868" y="1669290"/>
                  </a:lnTo>
                  <a:cubicBezTo>
                    <a:pt x="53219" y="1669290"/>
                    <a:pt x="0" y="1616071"/>
                    <a:pt x="0" y="1550422"/>
                  </a:cubicBezTo>
                  <a:lnTo>
                    <a:pt x="0" y="118868"/>
                  </a:lnTo>
                  <a:cubicBezTo>
                    <a:pt x="0" y="53219"/>
                    <a:pt x="53219" y="0"/>
                    <a:pt x="1188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9B9B9B"/>
              </a:solidFill>
              <a:prstDash val="lgDash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940101" cy="1726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 rot="0">
            <a:off x="10673413" y="2512336"/>
            <a:ext cx="2922672" cy="803924"/>
            <a:chOff x="0" y="0"/>
            <a:chExt cx="3896896" cy="1071899"/>
          </a:xfrm>
        </p:grpSpPr>
        <p:grpSp>
          <p:nvGrpSpPr>
            <p:cNvPr id="39" name="Group 39"/>
            <p:cNvGrpSpPr/>
            <p:nvPr/>
          </p:nvGrpSpPr>
          <p:grpSpPr>
            <a:xfrm rot="0">
              <a:off x="0" y="0"/>
              <a:ext cx="3896896" cy="1071899"/>
              <a:chOff x="0" y="0"/>
              <a:chExt cx="1001264" cy="275412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01264" cy="275412"/>
              </a:xfrm>
              <a:custGeom>
                <a:avLst/>
                <a:gdLst/>
                <a:ahLst/>
                <a:cxnLst/>
                <a:rect l="l" t="t" r="r" b="b"/>
                <a:pathLst>
                  <a:path w="1001264" h="275412">
                    <a:moveTo>
                      <a:pt x="36656" y="0"/>
                    </a:moveTo>
                    <a:lnTo>
                      <a:pt x="964608" y="0"/>
                    </a:lnTo>
                    <a:cubicBezTo>
                      <a:pt x="984852" y="0"/>
                      <a:pt x="1001264" y="16411"/>
                      <a:pt x="1001264" y="36656"/>
                    </a:cubicBezTo>
                    <a:lnTo>
                      <a:pt x="1001264" y="238756"/>
                    </a:lnTo>
                    <a:cubicBezTo>
                      <a:pt x="1001264" y="259001"/>
                      <a:pt x="984852" y="275412"/>
                      <a:pt x="964608" y="275412"/>
                    </a:cubicBezTo>
                    <a:lnTo>
                      <a:pt x="36656" y="275412"/>
                    </a:lnTo>
                    <a:cubicBezTo>
                      <a:pt x="16411" y="275412"/>
                      <a:pt x="0" y="259001"/>
                      <a:pt x="0" y="238756"/>
                    </a:cubicBezTo>
                    <a:lnTo>
                      <a:pt x="0" y="36656"/>
                    </a:lnTo>
                    <a:cubicBezTo>
                      <a:pt x="0" y="16411"/>
                      <a:pt x="16411" y="0"/>
                      <a:pt x="36656" y="0"/>
                    </a:cubicBezTo>
                    <a:close/>
                  </a:path>
                </a:pathLst>
              </a:custGeom>
              <a:solidFill>
                <a:srgbClr val="0F4179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57150"/>
                <a:ext cx="1001264" cy="332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337747" y="262083"/>
              <a:ext cx="3221402" cy="490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14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Quantum Solver</a:t>
              </a:r>
              <a:endParaRPr lang="en-US" sz="21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 rot="0">
            <a:off x="15167174" y="2528398"/>
            <a:ext cx="2280862" cy="803924"/>
            <a:chOff x="0" y="0"/>
            <a:chExt cx="3041149" cy="1071899"/>
          </a:xfrm>
        </p:grpSpPr>
        <p:grpSp>
          <p:nvGrpSpPr>
            <p:cNvPr id="44" name="Group 44"/>
            <p:cNvGrpSpPr/>
            <p:nvPr/>
          </p:nvGrpSpPr>
          <p:grpSpPr>
            <a:xfrm rot="0">
              <a:off x="0" y="0"/>
              <a:ext cx="3041149" cy="1071899"/>
              <a:chOff x="0" y="0"/>
              <a:chExt cx="781389" cy="27541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781389" cy="275412"/>
              </a:xfrm>
              <a:custGeom>
                <a:avLst/>
                <a:gdLst/>
                <a:ahLst/>
                <a:cxnLst/>
                <a:rect l="l" t="t" r="r" b="b"/>
                <a:pathLst>
                  <a:path w="781389" h="275412">
                    <a:moveTo>
                      <a:pt x="46971" y="0"/>
                    </a:moveTo>
                    <a:lnTo>
                      <a:pt x="734419" y="0"/>
                    </a:lnTo>
                    <a:cubicBezTo>
                      <a:pt x="760360" y="0"/>
                      <a:pt x="781389" y="21030"/>
                      <a:pt x="781389" y="46971"/>
                    </a:cubicBezTo>
                    <a:lnTo>
                      <a:pt x="781389" y="228442"/>
                    </a:lnTo>
                    <a:cubicBezTo>
                      <a:pt x="781389" y="240899"/>
                      <a:pt x="776441" y="252846"/>
                      <a:pt x="767632" y="261655"/>
                    </a:cubicBezTo>
                    <a:cubicBezTo>
                      <a:pt x="758823" y="270464"/>
                      <a:pt x="746876" y="275412"/>
                      <a:pt x="734419" y="275412"/>
                    </a:cubicBezTo>
                    <a:lnTo>
                      <a:pt x="46971" y="275412"/>
                    </a:lnTo>
                    <a:cubicBezTo>
                      <a:pt x="21030" y="275412"/>
                      <a:pt x="0" y="254383"/>
                      <a:pt x="0" y="228442"/>
                    </a:cubicBezTo>
                    <a:lnTo>
                      <a:pt x="0" y="46971"/>
                    </a:lnTo>
                    <a:cubicBezTo>
                      <a:pt x="0" y="21030"/>
                      <a:pt x="21030" y="0"/>
                      <a:pt x="46971" y="0"/>
                    </a:cubicBezTo>
                    <a:close/>
                  </a:path>
                </a:pathLst>
              </a:custGeom>
              <a:solidFill>
                <a:srgbClr val="0F4179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57150"/>
                <a:ext cx="781389" cy="332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63579" y="262083"/>
              <a:ext cx="2513992" cy="490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14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Results</a:t>
              </a:r>
              <a:endParaRPr lang="en-US" sz="21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48" name="Freeform 48"/>
          <p:cNvSpPr/>
          <p:nvPr/>
        </p:nvSpPr>
        <p:spPr>
          <a:xfrm>
            <a:off x="10873841" y="3332322"/>
            <a:ext cx="2592725" cy="1296363"/>
          </a:xfrm>
          <a:custGeom>
            <a:avLst/>
            <a:gdLst/>
            <a:ahLst/>
            <a:cxnLst/>
            <a:rect l="l" t="t" r="r" b="b"/>
            <a:pathLst>
              <a:path w="2592725" h="1296363">
                <a:moveTo>
                  <a:pt x="0" y="0"/>
                </a:moveTo>
                <a:lnTo>
                  <a:pt x="2592726" y="0"/>
                </a:lnTo>
                <a:lnTo>
                  <a:pt x="2592726" y="1296362"/>
                </a:lnTo>
                <a:lnTo>
                  <a:pt x="0" y="129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 rot="5399999">
            <a:off x="7205674" y="4164236"/>
            <a:ext cx="595708" cy="441593"/>
            <a:chOff x="0" y="0"/>
            <a:chExt cx="812800" cy="60252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602522"/>
            </a:xfrm>
            <a:custGeom>
              <a:avLst/>
              <a:gdLst/>
              <a:ahLst/>
              <a:cxnLst/>
              <a:rect l="l" t="t" r="r" b="b"/>
              <a:pathLst>
                <a:path w="812800" h="602522">
                  <a:moveTo>
                    <a:pt x="812800" y="30126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99322"/>
                  </a:lnTo>
                  <a:lnTo>
                    <a:pt x="406400" y="399322"/>
                  </a:lnTo>
                  <a:lnTo>
                    <a:pt x="406400" y="602522"/>
                  </a:lnTo>
                  <a:lnTo>
                    <a:pt x="812800" y="301261"/>
                  </a:lnTo>
                  <a:close/>
                </a:path>
              </a:pathLst>
            </a:custGeom>
            <a:solidFill>
              <a:srgbClr val="0A699E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146050"/>
              <a:ext cx="711200" cy="253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52" name="Group 52"/>
          <p:cNvGrpSpPr/>
          <p:nvPr/>
        </p:nvGrpSpPr>
        <p:grpSpPr>
          <a:xfrm rot="0">
            <a:off x="13910567" y="5107219"/>
            <a:ext cx="595708" cy="441593"/>
            <a:chOff x="0" y="0"/>
            <a:chExt cx="812800" cy="60252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602522"/>
            </a:xfrm>
            <a:custGeom>
              <a:avLst/>
              <a:gdLst/>
              <a:ahLst/>
              <a:cxnLst/>
              <a:rect l="l" t="t" r="r" b="b"/>
              <a:pathLst>
                <a:path w="812800" h="602522">
                  <a:moveTo>
                    <a:pt x="812800" y="30126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99322"/>
                  </a:lnTo>
                  <a:lnTo>
                    <a:pt x="406400" y="399322"/>
                  </a:lnTo>
                  <a:lnTo>
                    <a:pt x="406400" y="602522"/>
                  </a:lnTo>
                  <a:lnTo>
                    <a:pt x="812800" y="301261"/>
                  </a:lnTo>
                  <a:close/>
                </a:path>
              </a:pathLst>
            </a:custGeom>
            <a:solidFill>
              <a:srgbClr val="0A699E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146050"/>
              <a:ext cx="711200" cy="253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55" name="Group 55"/>
          <p:cNvGrpSpPr/>
          <p:nvPr/>
        </p:nvGrpSpPr>
        <p:grpSpPr>
          <a:xfrm rot="0">
            <a:off x="9792491" y="5143500"/>
            <a:ext cx="595708" cy="441593"/>
            <a:chOff x="0" y="0"/>
            <a:chExt cx="812800" cy="60252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602522"/>
            </a:xfrm>
            <a:custGeom>
              <a:avLst/>
              <a:gdLst/>
              <a:ahLst/>
              <a:cxnLst/>
              <a:rect l="l" t="t" r="r" b="b"/>
              <a:pathLst>
                <a:path w="812800" h="602522">
                  <a:moveTo>
                    <a:pt x="812800" y="30126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99322"/>
                  </a:lnTo>
                  <a:lnTo>
                    <a:pt x="406400" y="399322"/>
                  </a:lnTo>
                  <a:lnTo>
                    <a:pt x="406400" y="602522"/>
                  </a:lnTo>
                  <a:lnTo>
                    <a:pt x="812800" y="301261"/>
                  </a:lnTo>
                  <a:close/>
                </a:path>
              </a:pathLst>
            </a:custGeom>
            <a:solidFill>
              <a:srgbClr val="0A699E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146050"/>
              <a:ext cx="711200" cy="253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58" name="Group 58"/>
          <p:cNvGrpSpPr/>
          <p:nvPr/>
        </p:nvGrpSpPr>
        <p:grpSpPr>
          <a:xfrm rot="0">
            <a:off x="4583434" y="5031372"/>
            <a:ext cx="595708" cy="441593"/>
            <a:chOff x="0" y="0"/>
            <a:chExt cx="812800" cy="60252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602522"/>
            </a:xfrm>
            <a:custGeom>
              <a:avLst/>
              <a:gdLst/>
              <a:ahLst/>
              <a:cxnLst/>
              <a:rect l="l" t="t" r="r" b="b"/>
              <a:pathLst>
                <a:path w="812800" h="602522">
                  <a:moveTo>
                    <a:pt x="812800" y="30126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99322"/>
                  </a:lnTo>
                  <a:lnTo>
                    <a:pt x="406400" y="399322"/>
                  </a:lnTo>
                  <a:lnTo>
                    <a:pt x="406400" y="602522"/>
                  </a:lnTo>
                  <a:lnTo>
                    <a:pt x="812800" y="301261"/>
                  </a:lnTo>
                  <a:close/>
                </a:path>
              </a:pathLst>
            </a:custGeom>
            <a:solidFill>
              <a:srgbClr val="0A699E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146050"/>
              <a:ext cx="711200" cy="253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61" name="Group 61"/>
          <p:cNvGrpSpPr/>
          <p:nvPr/>
        </p:nvGrpSpPr>
        <p:grpSpPr>
          <a:xfrm rot="5399999">
            <a:off x="7205674" y="6328544"/>
            <a:ext cx="595708" cy="441593"/>
            <a:chOff x="0" y="0"/>
            <a:chExt cx="812800" cy="60252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602522"/>
            </a:xfrm>
            <a:custGeom>
              <a:avLst/>
              <a:gdLst/>
              <a:ahLst/>
              <a:cxnLst/>
              <a:rect l="l" t="t" r="r" b="b"/>
              <a:pathLst>
                <a:path w="812800" h="602522">
                  <a:moveTo>
                    <a:pt x="812800" y="301261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99322"/>
                  </a:lnTo>
                  <a:lnTo>
                    <a:pt x="406400" y="399322"/>
                  </a:lnTo>
                  <a:lnTo>
                    <a:pt x="406400" y="602522"/>
                  </a:lnTo>
                  <a:lnTo>
                    <a:pt x="812800" y="301261"/>
                  </a:lnTo>
                  <a:close/>
                </a:path>
              </a:pathLst>
            </a:custGeom>
            <a:solidFill>
              <a:srgbClr val="0A699E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146050"/>
              <a:ext cx="711200" cy="253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5782382" y="503090"/>
            <a:ext cx="6723236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System Architecture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855349" y="6206659"/>
            <a:ext cx="1787627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Max Budget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508484" y="5202607"/>
            <a:ext cx="2443256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Number of Grids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015430" y="5695108"/>
            <a:ext cx="1290251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Location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550243" y="6706520"/>
            <a:ext cx="2264488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Needed Energy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309814" y="7171854"/>
            <a:ext cx="2615059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Coverage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15090845" y="3550076"/>
            <a:ext cx="2433519" cy="39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Max Energy</a:t>
            </a:r>
            <a:endParaRPr lang="en-US" sz="214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5090845" y="4122683"/>
            <a:ext cx="2433519" cy="39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Grid installation</a:t>
            </a:r>
            <a:endParaRPr lang="en-US" sz="214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5090845" y="4639342"/>
            <a:ext cx="2433519" cy="39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Max Coverage</a:t>
            </a:r>
            <a:endParaRPr lang="en-US" sz="214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0542456" y="4384276"/>
            <a:ext cx="3184586" cy="51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5"/>
              </a:lnSpc>
              <a:spcBef>
                <a:spcPct val="0"/>
              </a:spcBef>
            </a:pPr>
            <a:r>
              <a:rPr lang="en-US" sz="28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Dwave-Qbsolv</a:t>
            </a:r>
            <a:endParaRPr lang="en-US" sz="28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0577911" y="7124257"/>
            <a:ext cx="3184586" cy="45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5"/>
              </a:lnSpc>
              <a:spcBef>
                <a:spcPct val="0"/>
              </a:spcBef>
            </a:pPr>
            <a:r>
              <a:rPr lang="en-US" sz="26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Hybrid-Solver</a:t>
            </a:r>
            <a:endParaRPr lang="en-US" sz="26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5" name="Freeform 75"/>
          <p:cNvSpPr/>
          <p:nvPr/>
        </p:nvSpPr>
        <p:spPr>
          <a:xfrm>
            <a:off x="11226399" y="5107145"/>
            <a:ext cx="1925930" cy="1989476"/>
          </a:xfrm>
          <a:custGeom>
            <a:avLst/>
            <a:gdLst/>
            <a:ahLst/>
            <a:cxnLst/>
            <a:rect l="l" t="t" r="r" b="b"/>
            <a:pathLst>
              <a:path w="1925930" h="1989476">
                <a:moveTo>
                  <a:pt x="0" y="0"/>
                </a:moveTo>
                <a:lnTo>
                  <a:pt x="1925930" y="0"/>
                </a:lnTo>
                <a:lnTo>
                  <a:pt x="1925930" y="1989477"/>
                </a:lnTo>
                <a:lnTo>
                  <a:pt x="0" y="19894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4446"/>
            </a:stretch>
          </a:blipFill>
        </p:spPr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1808" y="4991389"/>
            <a:ext cx="3451594" cy="22880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4153" y="0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2798" y="9130818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7627" y="1989262"/>
            <a:ext cx="7906373" cy="6889712"/>
          </a:xfrm>
          <a:custGeom>
            <a:avLst/>
            <a:gdLst/>
            <a:ahLst/>
            <a:cxnLst/>
            <a:rect l="l" t="t" r="r" b="b"/>
            <a:pathLst>
              <a:path w="7906373" h="6889712">
                <a:moveTo>
                  <a:pt x="0" y="0"/>
                </a:moveTo>
                <a:lnTo>
                  <a:pt x="7906373" y="0"/>
                </a:lnTo>
                <a:lnTo>
                  <a:pt x="7906373" y="6889713"/>
                </a:lnTo>
                <a:lnTo>
                  <a:pt x="0" y="6889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42" t="-6104" r="-434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68967" y="1847706"/>
            <a:ext cx="8029748" cy="7548187"/>
          </a:xfrm>
          <a:custGeom>
            <a:avLst/>
            <a:gdLst/>
            <a:ahLst/>
            <a:cxnLst/>
            <a:rect l="l" t="t" r="r" b="b"/>
            <a:pathLst>
              <a:path w="8029748" h="7548187">
                <a:moveTo>
                  <a:pt x="0" y="0"/>
                </a:moveTo>
                <a:lnTo>
                  <a:pt x="8029748" y="0"/>
                </a:lnTo>
                <a:lnTo>
                  <a:pt x="8029748" y="7548187"/>
                </a:lnTo>
                <a:lnTo>
                  <a:pt x="0" y="75481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48000" y="876300"/>
            <a:ext cx="11812270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Mathematical QUBO modelling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4153" y="0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2798" y="9130818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74595" y="885825"/>
            <a:ext cx="11900535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Mathematical QUBO modelling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33038" y="2158804"/>
            <a:ext cx="14271858" cy="6600735"/>
          </a:xfrm>
          <a:custGeom>
            <a:avLst/>
            <a:gdLst/>
            <a:ahLst/>
            <a:cxnLst/>
            <a:rect l="l" t="t" r="r" b="b"/>
            <a:pathLst>
              <a:path w="14271858" h="6600735">
                <a:moveTo>
                  <a:pt x="0" y="0"/>
                </a:moveTo>
                <a:lnTo>
                  <a:pt x="14271858" y="0"/>
                </a:lnTo>
                <a:lnTo>
                  <a:pt x="14271858" y="6600735"/>
                </a:lnTo>
                <a:lnTo>
                  <a:pt x="0" y="66007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8222" y="8370771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69517" y="1787525"/>
            <a:ext cx="14907663" cy="4853035"/>
          </a:xfrm>
          <a:custGeom>
            <a:avLst/>
            <a:gdLst/>
            <a:ahLst/>
            <a:cxnLst/>
            <a:rect l="l" t="t" r="r" b="b"/>
            <a:pathLst>
              <a:path w="14907663" h="4853035">
                <a:moveTo>
                  <a:pt x="0" y="0"/>
                </a:moveTo>
                <a:lnTo>
                  <a:pt x="14907663" y="0"/>
                </a:lnTo>
                <a:lnTo>
                  <a:pt x="14907663" y="4853035"/>
                </a:lnTo>
                <a:lnTo>
                  <a:pt x="0" y="4853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75" r="-10806" b="-9184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97568" y="6911523"/>
            <a:ext cx="9710689" cy="1242406"/>
          </a:xfrm>
          <a:custGeom>
            <a:avLst/>
            <a:gdLst/>
            <a:ahLst/>
            <a:cxnLst/>
            <a:rect l="l" t="t" r="r" b="b"/>
            <a:pathLst>
              <a:path w="9710689" h="1242406">
                <a:moveTo>
                  <a:pt x="0" y="0"/>
                </a:moveTo>
                <a:lnTo>
                  <a:pt x="9710689" y="0"/>
                </a:lnTo>
                <a:lnTo>
                  <a:pt x="9710689" y="1242406"/>
                </a:lnTo>
                <a:lnTo>
                  <a:pt x="0" y="1242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285" t="-462913" r="-988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40555" y="952500"/>
            <a:ext cx="9406890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AutoQUBO Framework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5909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447835" y="-584234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6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6" y="4800671"/>
                </a:lnTo>
                <a:lnTo>
                  <a:pt x="384053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95738" y="1850513"/>
            <a:ext cx="1357274" cy="1360903"/>
          </a:xfrm>
          <a:custGeom>
            <a:avLst/>
            <a:gdLst/>
            <a:ahLst/>
            <a:cxnLst/>
            <a:rect l="l" t="t" r="r" b="b"/>
            <a:pathLst>
              <a:path w="1357274" h="1360903">
                <a:moveTo>
                  <a:pt x="0" y="0"/>
                </a:moveTo>
                <a:lnTo>
                  <a:pt x="1357274" y="0"/>
                </a:lnTo>
                <a:lnTo>
                  <a:pt x="1357274" y="1360903"/>
                </a:lnTo>
                <a:lnTo>
                  <a:pt x="0" y="1360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0">
            <a:off x="7011269" y="3295450"/>
            <a:ext cx="4265462" cy="1713540"/>
            <a:chOff x="0" y="0"/>
            <a:chExt cx="5687282" cy="2284720"/>
          </a:xfrm>
        </p:grpSpPr>
        <p:grpSp>
          <p:nvGrpSpPr>
            <p:cNvPr id="7" name="Group 7"/>
            <p:cNvGrpSpPr/>
            <p:nvPr/>
          </p:nvGrpSpPr>
          <p:grpSpPr>
            <a:xfrm rot="0">
              <a:off x="0" y="0"/>
              <a:ext cx="5687282" cy="2284720"/>
              <a:chOff x="0" y="0"/>
              <a:chExt cx="1009192" cy="4054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09192" cy="405417"/>
              </a:xfrm>
              <a:custGeom>
                <a:avLst/>
                <a:gdLst/>
                <a:ahLst/>
                <a:cxnLst/>
                <a:rect l="l" t="t" r="r" b="b"/>
                <a:pathLst>
                  <a:path w="1009192" h="405417">
                    <a:moveTo>
                      <a:pt x="36368" y="0"/>
                    </a:moveTo>
                    <a:lnTo>
                      <a:pt x="972823" y="0"/>
                    </a:lnTo>
                    <a:cubicBezTo>
                      <a:pt x="982469" y="0"/>
                      <a:pt x="991719" y="3832"/>
                      <a:pt x="998540" y="10652"/>
                    </a:cubicBezTo>
                    <a:cubicBezTo>
                      <a:pt x="1005360" y="17472"/>
                      <a:pt x="1009192" y="26723"/>
                      <a:pt x="1009192" y="36368"/>
                    </a:cubicBezTo>
                    <a:lnTo>
                      <a:pt x="1009192" y="369049"/>
                    </a:lnTo>
                    <a:cubicBezTo>
                      <a:pt x="1009192" y="378694"/>
                      <a:pt x="1005360" y="387944"/>
                      <a:pt x="998540" y="394765"/>
                    </a:cubicBezTo>
                    <a:cubicBezTo>
                      <a:pt x="991719" y="401585"/>
                      <a:pt x="982469" y="405417"/>
                      <a:pt x="972823" y="405417"/>
                    </a:cubicBezTo>
                    <a:lnTo>
                      <a:pt x="36368" y="405417"/>
                    </a:lnTo>
                    <a:cubicBezTo>
                      <a:pt x="26723" y="405417"/>
                      <a:pt x="17472" y="401585"/>
                      <a:pt x="10652" y="394765"/>
                    </a:cubicBezTo>
                    <a:cubicBezTo>
                      <a:pt x="3832" y="387944"/>
                      <a:pt x="0" y="378694"/>
                      <a:pt x="0" y="369049"/>
                    </a:cubicBezTo>
                    <a:lnTo>
                      <a:pt x="0" y="36368"/>
                    </a:lnTo>
                    <a:cubicBezTo>
                      <a:pt x="0" y="26723"/>
                      <a:pt x="3832" y="17472"/>
                      <a:pt x="10652" y="10652"/>
                    </a:cubicBezTo>
                    <a:cubicBezTo>
                      <a:pt x="17472" y="3832"/>
                      <a:pt x="26723" y="0"/>
                      <a:pt x="36368" y="0"/>
                    </a:cubicBezTo>
                    <a:close/>
                  </a:path>
                </a:pathLst>
              </a:custGeom>
              <a:solidFill>
                <a:srgbClr val="0F417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1009192" cy="46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5"/>
                  </a:lnSpc>
                </a:p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92921" y="366991"/>
              <a:ext cx="4701440" cy="1455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Data Instance (Features)</a:t>
              </a:r>
              <a:endParaRPr lang="en-US" sz="3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3087923" y="6048347"/>
            <a:ext cx="3688335" cy="1945597"/>
          </a:xfrm>
          <a:custGeom>
            <a:avLst/>
            <a:gdLst/>
            <a:ahLst/>
            <a:cxnLst/>
            <a:rect l="l" t="t" r="r" b="b"/>
            <a:pathLst>
              <a:path w="3688335" h="1945597">
                <a:moveTo>
                  <a:pt x="0" y="0"/>
                </a:moveTo>
                <a:lnTo>
                  <a:pt x="3688336" y="0"/>
                </a:lnTo>
                <a:lnTo>
                  <a:pt x="3688336" y="1945597"/>
                </a:lnTo>
                <a:lnTo>
                  <a:pt x="0" y="19455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92262" y="3193875"/>
            <a:ext cx="2679659" cy="2679659"/>
          </a:xfrm>
          <a:custGeom>
            <a:avLst/>
            <a:gdLst/>
            <a:ahLst/>
            <a:cxnLst/>
            <a:rect l="l" t="t" r="r" b="b"/>
            <a:pathLst>
              <a:path w="2679659" h="2679659">
                <a:moveTo>
                  <a:pt x="0" y="0"/>
                </a:moveTo>
                <a:lnTo>
                  <a:pt x="2679658" y="0"/>
                </a:lnTo>
                <a:lnTo>
                  <a:pt x="2679658" y="2679659"/>
                </a:lnTo>
                <a:lnTo>
                  <a:pt x="0" y="26796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80049" y="697483"/>
            <a:ext cx="10722224" cy="145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DataSet: Off-grid microgrid deployement in Ethiopia</a:t>
            </a:r>
            <a:endParaRPr lang="en-US" sz="41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4919" y="5594861"/>
            <a:ext cx="3341195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Max Budget: 900,0000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00361" y="3920257"/>
            <a:ext cx="2889168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Number of Grids: 10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9477" y="4702310"/>
            <a:ext cx="2665943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Location: Ethiopia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00361" y="6487412"/>
            <a:ext cx="2615059" cy="40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Coverage: 15,000</a:t>
            </a:r>
            <a:endParaRPr lang="en-US" sz="23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56048" y="2303022"/>
            <a:ext cx="8036620" cy="398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Randomly generated dataset with 50 candidate sites </a:t>
            </a:r>
            <a:endParaRPr lang="en-US" sz="23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837897" y="6346996"/>
            <a:ext cx="6612206" cy="239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7205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Installation cost (USD Dollar) </a:t>
            </a:r>
            <a:endParaRPr lang="en-US" sz="23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97205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Population coverage</a:t>
            </a:r>
            <a:endParaRPr lang="en-US" sz="23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97205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Solar potential (Kwh_m2/day ) </a:t>
            </a:r>
            <a:endParaRPr lang="en-US" sz="23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97205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Energy capacity (Kwh/day) </a:t>
            </a:r>
            <a:endParaRPr lang="en-US" sz="23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97205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Spatial coordinates </a:t>
            </a:r>
            <a:endParaRPr lang="en-US" sz="23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22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90406" y="8862932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39"/>
                </a:lnTo>
                <a:lnTo>
                  <a:pt x="0" y="91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55909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2309551" y="1848785"/>
            <a:ext cx="12902455" cy="3980340"/>
          </a:xfrm>
          <a:custGeom>
            <a:avLst/>
            <a:gdLst/>
            <a:ahLst/>
            <a:cxnLst/>
            <a:rect l="l" t="t" r="r" b="b"/>
            <a:pathLst>
              <a:path w="12902455" h="3980340">
                <a:moveTo>
                  <a:pt x="0" y="0"/>
                </a:moveTo>
                <a:lnTo>
                  <a:pt x="12902455" y="0"/>
                </a:lnTo>
                <a:lnTo>
                  <a:pt x="12902455" y="3980340"/>
                </a:lnTo>
                <a:lnTo>
                  <a:pt x="0" y="3980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216" t="-48792" r="-9791" b="-79142"/>
            </a:stretch>
          </a:blipFill>
        </p:spPr>
      </p:sp>
      <p:grpSp>
        <p:nvGrpSpPr>
          <p:cNvPr id="6" name="Group 6"/>
          <p:cNvGrpSpPr/>
          <p:nvPr/>
        </p:nvGrpSpPr>
        <p:grpSpPr>
          <a:xfrm rot="0">
            <a:off x="2633286" y="3168631"/>
            <a:ext cx="12417348" cy="539385"/>
            <a:chOff x="0" y="0"/>
            <a:chExt cx="4094056" cy="1778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4056" cy="177838"/>
            </a:xfrm>
            <a:custGeom>
              <a:avLst/>
              <a:gdLst/>
              <a:ahLst/>
              <a:cxnLst/>
              <a:rect l="l" t="t" r="r" b="b"/>
              <a:pathLst>
                <a:path w="4094056" h="177838">
                  <a:moveTo>
                    <a:pt x="0" y="0"/>
                  </a:moveTo>
                  <a:lnTo>
                    <a:pt x="4094056" y="0"/>
                  </a:lnTo>
                  <a:lnTo>
                    <a:pt x="4094056" y="177838"/>
                  </a:lnTo>
                  <a:lnTo>
                    <a:pt x="0" y="177838"/>
                  </a:lnTo>
                  <a:close/>
                </a:path>
              </a:pathLst>
            </a:custGeom>
            <a:solidFill>
              <a:srgbClr val="2C92D5">
                <a:alpha val="5098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094056" cy="23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>
            <a:off x="1954854" y="6027961"/>
            <a:ext cx="6110810" cy="3750510"/>
          </a:xfrm>
          <a:custGeom>
            <a:avLst/>
            <a:gdLst/>
            <a:ahLst/>
            <a:cxnLst/>
            <a:rect l="l" t="t" r="r" b="b"/>
            <a:pathLst>
              <a:path w="6110810" h="3750510">
                <a:moveTo>
                  <a:pt x="0" y="0"/>
                </a:moveTo>
                <a:lnTo>
                  <a:pt x="6110810" y="0"/>
                </a:lnTo>
                <a:lnTo>
                  <a:pt x="6110810" y="3750510"/>
                </a:lnTo>
                <a:lnTo>
                  <a:pt x="0" y="3750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50456" y="7663682"/>
            <a:ext cx="479069" cy="479069"/>
          </a:xfrm>
          <a:custGeom>
            <a:avLst/>
            <a:gdLst/>
            <a:ahLst/>
            <a:cxnLst/>
            <a:rect l="l" t="t" r="r" b="b"/>
            <a:pathLst>
              <a:path w="479069" h="479069">
                <a:moveTo>
                  <a:pt x="0" y="0"/>
                </a:moveTo>
                <a:lnTo>
                  <a:pt x="479069" y="0"/>
                </a:lnTo>
                <a:lnTo>
                  <a:pt x="479069" y="479069"/>
                </a:lnTo>
                <a:lnTo>
                  <a:pt x="0" y="479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97601" y="8623397"/>
            <a:ext cx="470086" cy="479069"/>
          </a:xfrm>
          <a:custGeom>
            <a:avLst/>
            <a:gdLst/>
            <a:ahLst/>
            <a:cxnLst/>
            <a:rect l="l" t="t" r="r" b="b"/>
            <a:pathLst>
              <a:path w="470086" h="479069">
                <a:moveTo>
                  <a:pt x="0" y="0"/>
                </a:moveTo>
                <a:lnTo>
                  <a:pt x="470087" y="0"/>
                </a:lnTo>
                <a:lnTo>
                  <a:pt x="470087" y="479069"/>
                </a:lnTo>
                <a:lnTo>
                  <a:pt x="0" y="4790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10259" y="7903216"/>
            <a:ext cx="470086" cy="479069"/>
          </a:xfrm>
          <a:custGeom>
            <a:avLst/>
            <a:gdLst/>
            <a:ahLst/>
            <a:cxnLst/>
            <a:rect l="l" t="t" r="r" b="b"/>
            <a:pathLst>
              <a:path w="470086" h="479069">
                <a:moveTo>
                  <a:pt x="0" y="0"/>
                </a:moveTo>
                <a:lnTo>
                  <a:pt x="470086" y="0"/>
                </a:lnTo>
                <a:lnTo>
                  <a:pt x="470086" y="479069"/>
                </a:lnTo>
                <a:lnTo>
                  <a:pt x="0" y="4790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61029" y="7068898"/>
            <a:ext cx="470086" cy="479069"/>
          </a:xfrm>
          <a:custGeom>
            <a:avLst/>
            <a:gdLst/>
            <a:ahLst/>
            <a:cxnLst/>
            <a:rect l="l" t="t" r="r" b="b"/>
            <a:pathLst>
              <a:path w="470086" h="479069">
                <a:moveTo>
                  <a:pt x="0" y="0"/>
                </a:moveTo>
                <a:lnTo>
                  <a:pt x="470086" y="0"/>
                </a:lnTo>
                <a:lnTo>
                  <a:pt x="470086" y="479069"/>
                </a:lnTo>
                <a:lnTo>
                  <a:pt x="0" y="4790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144000" y="6103153"/>
            <a:ext cx="6063371" cy="3600126"/>
          </a:xfrm>
          <a:custGeom>
            <a:avLst/>
            <a:gdLst/>
            <a:ahLst/>
            <a:cxnLst/>
            <a:rect l="l" t="t" r="r" b="b"/>
            <a:pathLst>
              <a:path w="6063371" h="3600126">
                <a:moveTo>
                  <a:pt x="0" y="0"/>
                </a:moveTo>
                <a:lnTo>
                  <a:pt x="6063371" y="0"/>
                </a:lnTo>
                <a:lnTo>
                  <a:pt x="6063371" y="3600126"/>
                </a:lnTo>
                <a:lnTo>
                  <a:pt x="0" y="3600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63565" y="190224"/>
            <a:ext cx="7356351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RESULTS &amp; DISCUSSION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184E">
                <a:alpha val="100000"/>
              </a:srgbClr>
            </a:gs>
            <a:gs pos="100000">
              <a:srgbClr val="082F6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97880" y="680083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317093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7" y="0"/>
                </a:lnTo>
                <a:lnTo>
                  <a:pt x="1395197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12290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6" y="0"/>
                </a:lnTo>
                <a:lnTo>
                  <a:pt x="1395196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02683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7" y="0"/>
                </a:lnTo>
                <a:lnTo>
                  <a:pt x="1395197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07486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7" y="0"/>
                </a:lnTo>
                <a:lnTo>
                  <a:pt x="1395197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54564" y="5786986"/>
            <a:ext cx="12330857" cy="5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“Lighting Up Africa with Smarter Grids and Quantum Power”</a:t>
            </a:r>
            <a:endParaRPr lang="en-US" sz="3200" b="1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4704602" y="1028700"/>
            <a:ext cx="8147389" cy="5070901"/>
            <a:chOff x="0" y="0"/>
            <a:chExt cx="10863185" cy="67612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63185" cy="6761201"/>
            </a:xfrm>
            <a:custGeom>
              <a:avLst/>
              <a:gdLst/>
              <a:ahLst/>
              <a:cxnLst/>
              <a:rect l="l" t="t" r="r" b="b"/>
              <a:pathLst>
                <a:path w="10863185" h="6761201">
                  <a:moveTo>
                    <a:pt x="0" y="0"/>
                  </a:moveTo>
                  <a:lnTo>
                    <a:pt x="10863185" y="0"/>
                  </a:lnTo>
                  <a:lnTo>
                    <a:pt x="10863185" y="6761201"/>
                  </a:lnTo>
                  <a:lnTo>
                    <a:pt x="0" y="676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35443" y="2608411"/>
              <a:ext cx="2766153" cy="3581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35"/>
                </a:lnSpc>
              </a:pPr>
              <a:r>
                <a:rPr lang="en-US" sz="16095" spc="-643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</a:t>
              </a:r>
              <a:endParaRPr lang="en-US" sz="16095" spc="-64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346081" y="-629936"/>
            <a:ext cx="4672089" cy="5840111"/>
          </a:xfrm>
          <a:custGeom>
            <a:avLst/>
            <a:gdLst/>
            <a:ahLst/>
            <a:cxnLst/>
            <a:rect l="l" t="t" r="r" b="b"/>
            <a:pathLst>
              <a:path w="4672089" h="5840111">
                <a:moveTo>
                  <a:pt x="0" y="0"/>
                </a:moveTo>
                <a:lnTo>
                  <a:pt x="4672089" y="0"/>
                </a:lnTo>
                <a:lnTo>
                  <a:pt x="4672089" y="5840111"/>
                </a:lnTo>
                <a:lnTo>
                  <a:pt x="0" y="5840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95692" y="7124688"/>
            <a:ext cx="2096616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Team 3</a:t>
            </a:r>
            <a:endParaRPr lang="en-US" sz="4400" b="1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18663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8" y="0"/>
                </a:lnTo>
                <a:lnTo>
                  <a:pt x="2719218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87830" y="2668478"/>
            <a:ext cx="8712677" cy="5173152"/>
          </a:xfrm>
          <a:custGeom>
            <a:avLst/>
            <a:gdLst/>
            <a:ahLst/>
            <a:cxnLst/>
            <a:rect l="l" t="t" r="r" b="b"/>
            <a:pathLst>
              <a:path w="8712677" h="5173152">
                <a:moveTo>
                  <a:pt x="0" y="0"/>
                </a:moveTo>
                <a:lnTo>
                  <a:pt x="8712677" y="0"/>
                </a:lnTo>
                <a:lnTo>
                  <a:pt x="8712677" y="5173152"/>
                </a:lnTo>
                <a:lnTo>
                  <a:pt x="0" y="517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rcRect l="248" r="248"/>
          <a:stretch>
            <a:fillRect/>
          </a:stretch>
        </p:blipFill>
        <p:spPr>
          <a:xfrm>
            <a:off x="1125043" y="2831017"/>
            <a:ext cx="7235932" cy="48480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465825" y="670284"/>
            <a:ext cx="7356351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RESULTS &amp; DISCUSSION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2964474" y="2687579"/>
            <a:ext cx="4555540" cy="4887869"/>
            <a:chOff x="0" y="0"/>
            <a:chExt cx="1199813" cy="1287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9813" cy="1287340"/>
            </a:xfrm>
            <a:custGeom>
              <a:avLst/>
              <a:gdLst/>
              <a:ahLst/>
              <a:cxnLst/>
              <a:rect l="l" t="t" r="r" b="b"/>
              <a:pathLst>
                <a:path w="1199813" h="1287340">
                  <a:moveTo>
                    <a:pt x="39087" y="0"/>
                  </a:moveTo>
                  <a:lnTo>
                    <a:pt x="1160726" y="0"/>
                  </a:lnTo>
                  <a:cubicBezTo>
                    <a:pt x="1171092" y="0"/>
                    <a:pt x="1181034" y="4118"/>
                    <a:pt x="1188365" y="11448"/>
                  </a:cubicBezTo>
                  <a:cubicBezTo>
                    <a:pt x="1195695" y="18779"/>
                    <a:pt x="1199813" y="28721"/>
                    <a:pt x="1199813" y="39087"/>
                  </a:cubicBezTo>
                  <a:lnTo>
                    <a:pt x="1199813" y="1248253"/>
                  </a:lnTo>
                  <a:cubicBezTo>
                    <a:pt x="1199813" y="1258619"/>
                    <a:pt x="1195695" y="1268561"/>
                    <a:pt x="1188365" y="1275892"/>
                  </a:cubicBezTo>
                  <a:cubicBezTo>
                    <a:pt x="1181034" y="1283222"/>
                    <a:pt x="1171092" y="1287340"/>
                    <a:pt x="1160726" y="1287340"/>
                  </a:cubicBezTo>
                  <a:lnTo>
                    <a:pt x="39087" y="1287340"/>
                  </a:lnTo>
                  <a:cubicBezTo>
                    <a:pt x="28721" y="1287340"/>
                    <a:pt x="18779" y="1283222"/>
                    <a:pt x="11448" y="1275892"/>
                  </a:cubicBezTo>
                  <a:cubicBezTo>
                    <a:pt x="4118" y="1268561"/>
                    <a:pt x="0" y="1258619"/>
                    <a:pt x="0" y="1248253"/>
                  </a:cubicBezTo>
                  <a:lnTo>
                    <a:pt x="0" y="39087"/>
                  </a:lnTo>
                  <a:cubicBezTo>
                    <a:pt x="0" y="28721"/>
                    <a:pt x="4118" y="18779"/>
                    <a:pt x="11448" y="11448"/>
                  </a:cubicBezTo>
                  <a:cubicBezTo>
                    <a:pt x="18779" y="4118"/>
                    <a:pt x="28721" y="0"/>
                    <a:pt x="390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D9D24"/>
              </a:solidFill>
              <a:prstDash val="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199813" cy="1249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479518" y="2687579"/>
            <a:ext cx="4466208" cy="4887869"/>
            <a:chOff x="0" y="0"/>
            <a:chExt cx="1176285" cy="12873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6285" cy="1287340"/>
            </a:xfrm>
            <a:custGeom>
              <a:avLst/>
              <a:gdLst/>
              <a:ahLst/>
              <a:cxnLst/>
              <a:rect l="l" t="t" r="r" b="b"/>
              <a:pathLst>
                <a:path w="1176285" h="1287340">
                  <a:moveTo>
                    <a:pt x="39869" y="0"/>
                  </a:moveTo>
                  <a:lnTo>
                    <a:pt x="1136416" y="0"/>
                  </a:lnTo>
                  <a:cubicBezTo>
                    <a:pt x="1146990" y="0"/>
                    <a:pt x="1157131" y="4200"/>
                    <a:pt x="1164608" y="11677"/>
                  </a:cubicBezTo>
                  <a:cubicBezTo>
                    <a:pt x="1172085" y="19154"/>
                    <a:pt x="1176285" y="29295"/>
                    <a:pt x="1176285" y="39869"/>
                  </a:cubicBezTo>
                  <a:lnTo>
                    <a:pt x="1176285" y="1247471"/>
                  </a:lnTo>
                  <a:cubicBezTo>
                    <a:pt x="1176285" y="1269490"/>
                    <a:pt x="1158435" y="1287340"/>
                    <a:pt x="1136416" y="1287340"/>
                  </a:cubicBezTo>
                  <a:lnTo>
                    <a:pt x="39869" y="1287340"/>
                  </a:lnTo>
                  <a:cubicBezTo>
                    <a:pt x="17850" y="1287340"/>
                    <a:pt x="0" y="1269490"/>
                    <a:pt x="0" y="1247471"/>
                  </a:cubicBezTo>
                  <a:lnTo>
                    <a:pt x="0" y="39869"/>
                  </a:lnTo>
                  <a:cubicBezTo>
                    <a:pt x="0" y="17850"/>
                    <a:pt x="17850" y="0"/>
                    <a:pt x="398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D9D24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1176285" cy="1249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7177891" y="2687579"/>
            <a:ext cx="4605388" cy="4887869"/>
            <a:chOff x="0" y="0"/>
            <a:chExt cx="1212942" cy="12873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2942" cy="1287340"/>
            </a:xfrm>
            <a:custGeom>
              <a:avLst/>
              <a:gdLst/>
              <a:ahLst/>
              <a:cxnLst/>
              <a:rect l="l" t="t" r="r" b="b"/>
              <a:pathLst>
                <a:path w="1212942" h="1287340">
                  <a:moveTo>
                    <a:pt x="38664" y="0"/>
                  </a:moveTo>
                  <a:lnTo>
                    <a:pt x="1174277" y="0"/>
                  </a:lnTo>
                  <a:cubicBezTo>
                    <a:pt x="1184532" y="0"/>
                    <a:pt x="1194366" y="4074"/>
                    <a:pt x="1201617" y="11325"/>
                  </a:cubicBezTo>
                  <a:cubicBezTo>
                    <a:pt x="1208868" y="18575"/>
                    <a:pt x="1212942" y="28410"/>
                    <a:pt x="1212942" y="38664"/>
                  </a:cubicBezTo>
                  <a:lnTo>
                    <a:pt x="1212942" y="1248676"/>
                  </a:lnTo>
                  <a:cubicBezTo>
                    <a:pt x="1212942" y="1258930"/>
                    <a:pt x="1208868" y="1268764"/>
                    <a:pt x="1201617" y="1276015"/>
                  </a:cubicBezTo>
                  <a:cubicBezTo>
                    <a:pt x="1194366" y="1283266"/>
                    <a:pt x="1184532" y="1287340"/>
                    <a:pt x="1174277" y="1287340"/>
                  </a:cubicBezTo>
                  <a:lnTo>
                    <a:pt x="38664" y="1287340"/>
                  </a:lnTo>
                  <a:cubicBezTo>
                    <a:pt x="17311" y="1287340"/>
                    <a:pt x="0" y="1270029"/>
                    <a:pt x="0" y="1248676"/>
                  </a:cubicBezTo>
                  <a:lnTo>
                    <a:pt x="0" y="38664"/>
                  </a:lnTo>
                  <a:cubicBezTo>
                    <a:pt x="0" y="28410"/>
                    <a:pt x="4074" y="18575"/>
                    <a:pt x="11325" y="11325"/>
                  </a:cubicBezTo>
                  <a:cubicBezTo>
                    <a:pt x="18575" y="4074"/>
                    <a:pt x="28410" y="0"/>
                    <a:pt x="386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D9D24"/>
              </a:solidFill>
              <a:prstDash val="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1212942" cy="1249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91230" y="8491847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>
            <a:off x="-440751" y="-571200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61550" y="2906654"/>
            <a:ext cx="1981126" cy="2455921"/>
          </a:xfrm>
          <a:custGeom>
            <a:avLst/>
            <a:gdLst/>
            <a:ahLst/>
            <a:cxnLst/>
            <a:rect l="l" t="t" r="r" b="b"/>
            <a:pathLst>
              <a:path w="1981126" h="2455921">
                <a:moveTo>
                  <a:pt x="0" y="0"/>
                </a:moveTo>
                <a:lnTo>
                  <a:pt x="1981126" y="0"/>
                </a:lnTo>
                <a:lnTo>
                  <a:pt x="1981126" y="2455921"/>
                </a:lnTo>
                <a:lnTo>
                  <a:pt x="0" y="2455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82" r="-1198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197006" y="4111363"/>
            <a:ext cx="2516188" cy="2040301"/>
          </a:xfrm>
          <a:custGeom>
            <a:avLst/>
            <a:gdLst/>
            <a:ahLst/>
            <a:cxnLst/>
            <a:rect l="l" t="t" r="r" b="b"/>
            <a:pathLst>
              <a:path w="2516188" h="2040301">
                <a:moveTo>
                  <a:pt x="0" y="0"/>
                </a:moveTo>
                <a:lnTo>
                  <a:pt x="2516188" y="0"/>
                </a:lnTo>
                <a:lnTo>
                  <a:pt x="2516188" y="2040301"/>
                </a:lnTo>
                <a:lnTo>
                  <a:pt x="0" y="204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913" b="-1141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61550" y="5362575"/>
            <a:ext cx="1846592" cy="1947050"/>
          </a:xfrm>
          <a:custGeom>
            <a:avLst/>
            <a:gdLst/>
            <a:ahLst/>
            <a:cxnLst/>
            <a:rect l="l" t="t" r="r" b="b"/>
            <a:pathLst>
              <a:path w="1846592" h="1947050">
                <a:moveTo>
                  <a:pt x="0" y="0"/>
                </a:moveTo>
                <a:lnTo>
                  <a:pt x="1846592" y="0"/>
                </a:lnTo>
                <a:lnTo>
                  <a:pt x="1846592" y="1947050"/>
                </a:lnTo>
                <a:lnTo>
                  <a:pt x="0" y="1947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58" r="-155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414187" y="3963128"/>
            <a:ext cx="3656116" cy="1828058"/>
          </a:xfrm>
          <a:custGeom>
            <a:avLst/>
            <a:gdLst/>
            <a:ahLst/>
            <a:cxnLst/>
            <a:rect l="l" t="t" r="r" b="b"/>
            <a:pathLst>
              <a:path w="3656116" h="1828058">
                <a:moveTo>
                  <a:pt x="0" y="0"/>
                </a:moveTo>
                <a:lnTo>
                  <a:pt x="3656115" y="0"/>
                </a:lnTo>
                <a:lnTo>
                  <a:pt x="3656115" y="1828058"/>
                </a:lnTo>
                <a:lnTo>
                  <a:pt x="0" y="18280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096000" y="571500"/>
            <a:ext cx="6644005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TECH STACK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09585" y="1894012"/>
            <a:ext cx="3248176" cy="57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0"/>
              </a:lnSpc>
              <a:spcBef>
                <a:spcPct val="0"/>
              </a:spcBef>
            </a:pPr>
            <a:r>
              <a:rPr lang="en-US" sz="3235" b="1" u="none" strike="noStrik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Front-End</a:t>
            </a:r>
            <a:endParaRPr lang="en-US" sz="3235" b="1" u="none" strike="noStrike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48256" y="1894012"/>
            <a:ext cx="2653888" cy="57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0"/>
              </a:lnSpc>
              <a:spcBef>
                <a:spcPct val="0"/>
              </a:spcBef>
            </a:pPr>
            <a:r>
              <a:rPr lang="en-US" sz="32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Back</a:t>
            </a:r>
            <a:r>
              <a:rPr lang="en-US" sz="3235" b="1" u="none" strike="noStrik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-End</a:t>
            </a:r>
            <a:endParaRPr lang="en-US" sz="3235" b="1" u="none" strike="noStrike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142761" y="1894012"/>
            <a:ext cx="4496937" cy="57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0"/>
              </a:lnSpc>
              <a:spcBef>
                <a:spcPct val="0"/>
              </a:spcBef>
            </a:pPr>
            <a:r>
              <a:rPr lang="en-US" sz="32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Quantum Solution</a:t>
            </a:r>
            <a:endParaRPr lang="en-US" sz="3235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8201" y="8580556"/>
            <a:ext cx="2742266" cy="1545899"/>
          </a:xfrm>
          <a:custGeom>
            <a:avLst/>
            <a:gdLst/>
            <a:ahLst/>
            <a:cxnLst/>
            <a:rect l="l" t="t" r="r" b="b"/>
            <a:pathLst>
              <a:path w="2742266" h="1545899">
                <a:moveTo>
                  <a:pt x="0" y="0"/>
                </a:moveTo>
                <a:lnTo>
                  <a:pt x="2742266" y="0"/>
                </a:lnTo>
                <a:lnTo>
                  <a:pt x="2742266" y="1545898"/>
                </a:lnTo>
                <a:lnTo>
                  <a:pt x="0" y="154589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467556" y="-343372"/>
            <a:ext cx="3873088" cy="4841360"/>
          </a:xfrm>
          <a:custGeom>
            <a:avLst/>
            <a:gdLst/>
            <a:ahLst/>
            <a:cxnLst/>
            <a:rect l="l" t="t" r="r" b="b"/>
            <a:pathLst>
              <a:path w="3873088" h="4841360">
                <a:moveTo>
                  <a:pt x="3873088" y="0"/>
                </a:moveTo>
                <a:lnTo>
                  <a:pt x="0" y="0"/>
                </a:lnTo>
                <a:lnTo>
                  <a:pt x="0" y="4841359"/>
                </a:lnTo>
                <a:lnTo>
                  <a:pt x="3873088" y="4841359"/>
                </a:lnTo>
                <a:lnTo>
                  <a:pt x="387308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32933" y="1239581"/>
            <a:ext cx="6022133" cy="54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D9D24"/>
                </a:solidFill>
                <a:latin typeface="Poppins Bold"/>
                <a:ea typeface="Poppins Bold"/>
                <a:cs typeface="Poppins Bold"/>
                <a:sym typeface="Poppins Bold"/>
              </a:rPr>
              <a:t>MARKET AND OPPORTUNITIES</a:t>
            </a:r>
            <a:endParaRPr lang="en-US" sz="3000" b="1">
              <a:solidFill>
                <a:srgbClr val="FD9D2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17512" y="294609"/>
            <a:ext cx="5252977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BUSINESS PLAN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1043521" y="2420680"/>
            <a:ext cx="5037992" cy="6159876"/>
            <a:chOff x="0" y="0"/>
            <a:chExt cx="1326879" cy="16223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6879" cy="1622354"/>
            </a:xfrm>
            <a:custGeom>
              <a:avLst/>
              <a:gdLst/>
              <a:ahLst/>
              <a:cxnLst/>
              <a:rect l="l" t="t" r="r" b="b"/>
              <a:pathLst>
                <a:path w="1326879" h="1622354">
                  <a:moveTo>
                    <a:pt x="78372" y="0"/>
                  </a:moveTo>
                  <a:lnTo>
                    <a:pt x="1248507" y="0"/>
                  </a:lnTo>
                  <a:cubicBezTo>
                    <a:pt x="1269292" y="0"/>
                    <a:pt x="1289226" y="8257"/>
                    <a:pt x="1303924" y="22955"/>
                  </a:cubicBezTo>
                  <a:cubicBezTo>
                    <a:pt x="1318622" y="37652"/>
                    <a:pt x="1326879" y="57587"/>
                    <a:pt x="1326879" y="78372"/>
                  </a:cubicBezTo>
                  <a:lnTo>
                    <a:pt x="1326879" y="1543982"/>
                  </a:lnTo>
                  <a:cubicBezTo>
                    <a:pt x="1326879" y="1587266"/>
                    <a:pt x="1291790" y="1622354"/>
                    <a:pt x="1248507" y="1622354"/>
                  </a:cubicBezTo>
                  <a:lnTo>
                    <a:pt x="78372" y="1622354"/>
                  </a:lnTo>
                  <a:cubicBezTo>
                    <a:pt x="57587" y="1622354"/>
                    <a:pt x="37652" y="1614097"/>
                    <a:pt x="22955" y="1599400"/>
                  </a:cubicBezTo>
                  <a:cubicBezTo>
                    <a:pt x="8257" y="1584702"/>
                    <a:pt x="0" y="1564768"/>
                    <a:pt x="0" y="1543982"/>
                  </a:cubicBezTo>
                  <a:lnTo>
                    <a:pt x="0" y="78372"/>
                  </a:lnTo>
                  <a:cubicBezTo>
                    <a:pt x="0" y="35088"/>
                    <a:pt x="35088" y="0"/>
                    <a:pt x="783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1184E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326879" cy="1593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5"/>
                </a:lnSpc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6689403" y="2420680"/>
            <a:ext cx="5037992" cy="6159876"/>
            <a:chOff x="0" y="0"/>
            <a:chExt cx="1326879" cy="16223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6879" cy="1622354"/>
            </a:xfrm>
            <a:custGeom>
              <a:avLst/>
              <a:gdLst/>
              <a:ahLst/>
              <a:cxnLst/>
              <a:rect l="l" t="t" r="r" b="b"/>
              <a:pathLst>
                <a:path w="1326879" h="1622354">
                  <a:moveTo>
                    <a:pt x="78372" y="0"/>
                  </a:moveTo>
                  <a:lnTo>
                    <a:pt x="1248507" y="0"/>
                  </a:lnTo>
                  <a:cubicBezTo>
                    <a:pt x="1269292" y="0"/>
                    <a:pt x="1289226" y="8257"/>
                    <a:pt x="1303924" y="22955"/>
                  </a:cubicBezTo>
                  <a:cubicBezTo>
                    <a:pt x="1318622" y="37652"/>
                    <a:pt x="1326879" y="57587"/>
                    <a:pt x="1326879" y="78372"/>
                  </a:cubicBezTo>
                  <a:lnTo>
                    <a:pt x="1326879" y="1543982"/>
                  </a:lnTo>
                  <a:cubicBezTo>
                    <a:pt x="1326879" y="1587266"/>
                    <a:pt x="1291790" y="1622354"/>
                    <a:pt x="1248507" y="1622354"/>
                  </a:cubicBezTo>
                  <a:lnTo>
                    <a:pt x="78372" y="1622354"/>
                  </a:lnTo>
                  <a:cubicBezTo>
                    <a:pt x="57587" y="1622354"/>
                    <a:pt x="37652" y="1614097"/>
                    <a:pt x="22955" y="1599400"/>
                  </a:cubicBezTo>
                  <a:cubicBezTo>
                    <a:pt x="8257" y="1584702"/>
                    <a:pt x="0" y="1564768"/>
                    <a:pt x="0" y="1543982"/>
                  </a:cubicBezTo>
                  <a:lnTo>
                    <a:pt x="0" y="78372"/>
                  </a:lnTo>
                  <a:cubicBezTo>
                    <a:pt x="0" y="35088"/>
                    <a:pt x="35088" y="0"/>
                    <a:pt x="783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1184E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326879" cy="1584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7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12310401" y="2420680"/>
            <a:ext cx="5037992" cy="6159876"/>
            <a:chOff x="0" y="0"/>
            <a:chExt cx="1326879" cy="16223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6879" cy="1622354"/>
            </a:xfrm>
            <a:custGeom>
              <a:avLst/>
              <a:gdLst/>
              <a:ahLst/>
              <a:cxnLst/>
              <a:rect l="l" t="t" r="r" b="b"/>
              <a:pathLst>
                <a:path w="1326879" h="1622354">
                  <a:moveTo>
                    <a:pt x="78372" y="0"/>
                  </a:moveTo>
                  <a:lnTo>
                    <a:pt x="1248507" y="0"/>
                  </a:lnTo>
                  <a:cubicBezTo>
                    <a:pt x="1269292" y="0"/>
                    <a:pt x="1289226" y="8257"/>
                    <a:pt x="1303924" y="22955"/>
                  </a:cubicBezTo>
                  <a:cubicBezTo>
                    <a:pt x="1318622" y="37652"/>
                    <a:pt x="1326879" y="57587"/>
                    <a:pt x="1326879" y="78372"/>
                  </a:cubicBezTo>
                  <a:lnTo>
                    <a:pt x="1326879" y="1543982"/>
                  </a:lnTo>
                  <a:cubicBezTo>
                    <a:pt x="1326879" y="1587266"/>
                    <a:pt x="1291790" y="1622354"/>
                    <a:pt x="1248507" y="1622354"/>
                  </a:cubicBezTo>
                  <a:lnTo>
                    <a:pt x="78372" y="1622354"/>
                  </a:lnTo>
                  <a:cubicBezTo>
                    <a:pt x="57587" y="1622354"/>
                    <a:pt x="37652" y="1614097"/>
                    <a:pt x="22955" y="1599400"/>
                  </a:cubicBezTo>
                  <a:cubicBezTo>
                    <a:pt x="8257" y="1584702"/>
                    <a:pt x="0" y="1564768"/>
                    <a:pt x="0" y="1543982"/>
                  </a:cubicBezTo>
                  <a:lnTo>
                    <a:pt x="0" y="78372"/>
                  </a:lnTo>
                  <a:cubicBezTo>
                    <a:pt x="0" y="35088"/>
                    <a:pt x="35088" y="0"/>
                    <a:pt x="783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CB92A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1326879" cy="1593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5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 rot="0">
            <a:off x="1072584" y="3175703"/>
            <a:ext cx="4950069" cy="962189"/>
            <a:chOff x="0" y="0"/>
            <a:chExt cx="1303722" cy="2534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03722" cy="253416"/>
            </a:xfrm>
            <a:custGeom>
              <a:avLst/>
              <a:gdLst/>
              <a:ahLst/>
              <a:cxnLst/>
              <a:rect l="l" t="t" r="r" b="b"/>
              <a:pathLst>
                <a:path w="1303722" h="253416">
                  <a:moveTo>
                    <a:pt x="0" y="0"/>
                  </a:moveTo>
                  <a:lnTo>
                    <a:pt x="1303722" y="0"/>
                  </a:lnTo>
                  <a:lnTo>
                    <a:pt x="1303722" y="253416"/>
                  </a:lnTo>
                  <a:lnTo>
                    <a:pt x="0" y="253416"/>
                  </a:ln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57150"/>
              <a:ext cx="1303722" cy="196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0"/>
                </a:lnSpc>
              </a:pPr>
              <a:r>
                <a:rPr lang="en-US" sz="356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Features</a:t>
              </a:r>
              <a:endParaRPr lang="en-US" sz="35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0">
            <a:off x="6733365" y="3175703"/>
            <a:ext cx="4950069" cy="962189"/>
            <a:chOff x="0" y="0"/>
            <a:chExt cx="1303722" cy="2534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03722" cy="253416"/>
            </a:xfrm>
            <a:custGeom>
              <a:avLst/>
              <a:gdLst/>
              <a:ahLst/>
              <a:cxnLst/>
              <a:rect l="l" t="t" r="r" b="b"/>
              <a:pathLst>
                <a:path w="1303722" h="253416">
                  <a:moveTo>
                    <a:pt x="0" y="0"/>
                  </a:moveTo>
                  <a:lnTo>
                    <a:pt x="1303722" y="0"/>
                  </a:lnTo>
                  <a:lnTo>
                    <a:pt x="1303722" y="253416"/>
                  </a:lnTo>
                  <a:lnTo>
                    <a:pt x="0" y="253416"/>
                  </a:ln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57150"/>
              <a:ext cx="1303722" cy="196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0"/>
                </a:lnSpc>
              </a:pPr>
              <a:r>
                <a:rPr lang="en-US" sz="356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Features</a:t>
              </a:r>
              <a:endParaRPr lang="en-US" sz="35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12102331" y="2258755"/>
            <a:ext cx="5457383" cy="921100"/>
            <a:chOff x="0" y="0"/>
            <a:chExt cx="1437320" cy="24252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7320" cy="242526"/>
            </a:xfrm>
            <a:custGeom>
              <a:avLst/>
              <a:gdLst/>
              <a:ahLst/>
              <a:cxnLst/>
              <a:rect l="l" t="t" r="r" b="b"/>
              <a:pathLst>
                <a:path w="1437320" h="242526">
                  <a:moveTo>
                    <a:pt x="1437320" y="121263"/>
                  </a:moveTo>
                  <a:lnTo>
                    <a:pt x="1437320" y="121263"/>
                  </a:lnTo>
                  <a:cubicBezTo>
                    <a:pt x="1437320" y="153424"/>
                    <a:pt x="1424544" y="184268"/>
                    <a:pt x="1401803" y="207009"/>
                  </a:cubicBezTo>
                  <a:cubicBezTo>
                    <a:pt x="1379061" y="229750"/>
                    <a:pt x="1348218" y="242526"/>
                    <a:pt x="1316057" y="242526"/>
                  </a:cubicBezTo>
                  <a:lnTo>
                    <a:pt x="121263" y="242526"/>
                  </a:lnTo>
                  <a:cubicBezTo>
                    <a:pt x="89102" y="242526"/>
                    <a:pt x="58258" y="229750"/>
                    <a:pt x="35517" y="207009"/>
                  </a:cubicBezTo>
                  <a:cubicBezTo>
                    <a:pt x="12776" y="184268"/>
                    <a:pt x="0" y="153424"/>
                    <a:pt x="0" y="121263"/>
                  </a:cubicBezTo>
                  <a:lnTo>
                    <a:pt x="0" y="121263"/>
                  </a:lnTo>
                  <a:cubicBezTo>
                    <a:pt x="0" y="89102"/>
                    <a:pt x="12776" y="58258"/>
                    <a:pt x="35517" y="35517"/>
                  </a:cubicBezTo>
                  <a:cubicBezTo>
                    <a:pt x="58258" y="12776"/>
                    <a:pt x="89102" y="0"/>
                    <a:pt x="121263" y="0"/>
                  </a:cubicBezTo>
                  <a:lnTo>
                    <a:pt x="1316057" y="0"/>
                  </a:lnTo>
                  <a:cubicBezTo>
                    <a:pt x="1348218" y="0"/>
                    <a:pt x="1379061" y="12776"/>
                    <a:pt x="1401803" y="35517"/>
                  </a:cubicBezTo>
                  <a:cubicBezTo>
                    <a:pt x="1424544" y="58258"/>
                    <a:pt x="1437320" y="89102"/>
                    <a:pt x="1437320" y="121263"/>
                  </a:cubicBezTo>
                  <a:close/>
                </a:path>
              </a:pathLst>
            </a:custGeom>
            <a:solidFill>
              <a:srgbClr val="ECB92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28575"/>
              <a:ext cx="1437320" cy="213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5"/>
                </a:lnSpc>
              </a:p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72584" y="4431312"/>
            <a:ext cx="4950069" cy="249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685" lvl="1" indent="-327025" algn="l">
              <a:lnSpc>
                <a:spcPts val="3970"/>
              </a:lnSpc>
              <a:buFont typeface="Arial"/>
              <a:buChar char="•"/>
            </a:pPr>
            <a:r>
              <a:rPr lang="en-US" sz="3030" b="1" spc="-145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QUBO-based optimisation software</a:t>
            </a:r>
            <a:endParaRPr lang="en-US" sz="3030" b="1" spc="-145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54685" lvl="1" indent="-327025" algn="l">
              <a:lnSpc>
                <a:spcPts val="3970"/>
              </a:lnSpc>
              <a:buFont typeface="Arial"/>
              <a:buChar char="•"/>
            </a:pPr>
            <a:r>
              <a:rPr lang="en-US" sz="3030" b="1" spc="-145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API interfaces</a:t>
            </a:r>
            <a:endParaRPr lang="en-US" sz="3030" b="1" spc="-145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54685" lvl="1" indent="-327025" algn="l">
              <a:lnSpc>
                <a:spcPts val="3970"/>
              </a:lnSpc>
              <a:buFont typeface="Arial"/>
              <a:buChar char="•"/>
            </a:pPr>
            <a:r>
              <a:rPr lang="en-US" sz="3030" b="1" u="none" spc="-145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 and resource constraint modelling</a:t>
            </a:r>
            <a:endParaRPr lang="en-US" sz="3030" b="1" u="none" spc="-145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354452" y="7149690"/>
            <a:ext cx="4948899" cy="115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6740" lvl="1" indent="-293370" algn="l">
              <a:lnSpc>
                <a:spcPts val="2935"/>
              </a:lnSpc>
              <a:buFont typeface="Arial"/>
              <a:buChar char="•"/>
            </a:pPr>
            <a:r>
              <a:rPr lang="en-US" sz="2720" b="1" spc="-130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SaaS subscriptions and </a:t>
            </a:r>
            <a:r>
              <a:rPr lang="en-US" sz="2720" b="1" u="none" spc="-130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Licensing fees</a:t>
            </a:r>
            <a:endParaRPr lang="en-US" sz="2720" b="1" u="none" spc="-130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586740" lvl="1" indent="-293370" algn="l">
              <a:lnSpc>
                <a:spcPts val="2935"/>
              </a:lnSpc>
              <a:buFont typeface="Arial"/>
              <a:buChar char="•"/>
            </a:pPr>
            <a:r>
              <a:rPr lang="en-US" sz="2720" b="1" u="none" spc="-130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Grants</a:t>
            </a:r>
            <a:endParaRPr lang="en-US" sz="2720" b="1" u="none" spc="-130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2588957"/>
            <a:ext cx="5037992" cy="58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0"/>
              </a:lnSpc>
            </a:pPr>
            <a:r>
              <a:rPr lang="en-US" sz="4100" b="1" i="1" spc="-123">
                <a:solidFill>
                  <a:srgbClr val="066B93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B2B</a:t>
            </a:r>
            <a:endParaRPr lang="en-US" sz="4100" b="1" i="1" spc="-123">
              <a:solidFill>
                <a:srgbClr val="066B93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87482" y="7358851"/>
            <a:ext cx="4950069" cy="76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0"/>
              </a:lnSpc>
            </a:pPr>
            <a:r>
              <a:rPr lang="en-US" sz="2900" b="1" i="1" spc="-87">
                <a:solidFill>
                  <a:srgbClr val="5BC64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for microgrid operators and asset owners</a:t>
            </a:r>
            <a:endParaRPr lang="en-US" sz="2900" b="1" i="1" spc="-87">
              <a:solidFill>
                <a:srgbClr val="5BC648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364843" y="2499911"/>
            <a:ext cx="4894457" cy="49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00"/>
              </a:lnSpc>
            </a:pPr>
            <a:r>
              <a:rPr lang="en-US" sz="3400" b="1" spc="-10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Value Proposition</a:t>
            </a:r>
            <a:endParaRPr lang="en-US" sz="3400" b="1" spc="-102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74956" y="6373327"/>
            <a:ext cx="4928395" cy="52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08">
                <a:solidFill>
                  <a:srgbClr val="ECB92A"/>
                </a:solidFill>
                <a:latin typeface="Poppins Bold"/>
                <a:ea typeface="Poppins Bold"/>
                <a:cs typeface="Poppins Bold"/>
                <a:sym typeface="Poppins Bold"/>
              </a:rPr>
              <a:t>Revenue Stream</a:t>
            </a:r>
            <a:endParaRPr lang="en-US" sz="3600" b="1" spc="-108">
              <a:solidFill>
                <a:srgbClr val="ECB9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375095" y="3380274"/>
            <a:ext cx="4955297" cy="241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0"/>
              </a:lnSpc>
            </a:pPr>
          </a:p>
          <a:p>
            <a:pPr marL="636270" lvl="1" indent="-318135" algn="l">
              <a:lnSpc>
                <a:spcPts val="3860"/>
              </a:lnSpc>
              <a:buFont typeface="Arial"/>
              <a:buChar char="•"/>
            </a:pPr>
            <a:r>
              <a:rPr lang="en-US" sz="2945" b="1" spc="-141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Infrastructure planning</a:t>
            </a:r>
            <a:endParaRPr lang="en-US" sz="2945" b="1" spc="-141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36270" lvl="1" indent="-318135" algn="l">
              <a:lnSpc>
                <a:spcPts val="3860"/>
              </a:lnSpc>
              <a:buFont typeface="Arial"/>
              <a:buChar char="•"/>
            </a:pPr>
            <a:r>
              <a:rPr lang="en-US" sz="2945" b="1" spc="-141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allocation</a:t>
            </a:r>
            <a:endParaRPr lang="en-US" sz="2945" b="1" spc="-141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36270" lvl="1" indent="-318135" algn="l">
              <a:lnSpc>
                <a:spcPts val="3860"/>
              </a:lnSpc>
              <a:buFont typeface="Arial"/>
              <a:buChar char="•"/>
            </a:pPr>
            <a:r>
              <a:rPr lang="en-US" sz="2945" b="1" u="none" spc="-141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Faster feasibility and strategic planning</a:t>
            </a:r>
            <a:endParaRPr lang="en-US" sz="2945" b="1" u="none" spc="-141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771041" y="2588957"/>
            <a:ext cx="4874717" cy="58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0"/>
              </a:lnSpc>
            </a:pPr>
            <a:r>
              <a:rPr lang="en-US" sz="4100" b="1" i="1" spc="-123">
                <a:solidFill>
                  <a:srgbClr val="01184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B2G</a:t>
            </a:r>
            <a:endParaRPr lang="en-US" sz="4100" b="1" i="1" spc="-123">
              <a:solidFill>
                <a:srgbClr val="01184E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974991" y="7358851"/>
            <a:ext cx="4466817" cy="76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0"/>
              </a:lnSpc>
            </a:pPr>
            <a:r>
              <a:rPr lang="en-US" sz="2900" b="1" i="1" spc="-87">
                <a:solidFill>
                  <a:srgbClr val="5BC64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for governments and NGOs</a:t>
            </a:r>
            <a:endParaRPr lang="en-US" sz="2900" b="1" i="1" spc="-87">
              <a:solidFill>
                <a:srgbClr val="5BC648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720922" y="4518892"/>
            <a:ext cx="4950069" cy="233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220" lvl="1" indent="-308610" algn="l">
              <a:lnSpc>
                <a:spcPts val="3745"/>
              </a:lnSpc>
              <a:buFont typeface="Arial"/>
              <a:buChar char="•"/>
            </a:pPr>
            <a:r>
              <a:rPr lang="en-US" sz="2860" b="1" spc="-137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QUBO-based optimisation software</a:t>
            </a:r>
            <a:endParaRPr lang="en-US" sz="2860" b="1" spc="-137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17220" lvl="1" indent="-308610" algn="l">
              <a:lnSpc>
                <a:spcPts val="3745"/>
              </a:lnSpc>
              <a:buFont typeface="Arial"/>
              <a:buChar char="•"/>
            </a:pPr>
            <a:r>
              <a:rPr lang="en-US" sz="2860" b="1" spc="-137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API interfaces</a:t>
            </a:r>
            <a:endParaRPr lang="en-US" sz="2860" b="1" spc="-137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17220" lvl="1" indent="-308610" algn="l">
              <a:lnSpc>
                <a:spcPts val="3745"/>
              </a:lnSpc>
              <a:buFont typeface="Arial"/>
              <a:buChar char="•"/>
            </a:pPr>
            <a:r>
              <a:rPr lang="en-US" sz="2860" b="1" u="none" spc="-137">
                <a:solidFill>
                  <a:srgbClr val="01184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 and resource constraint modelling</a:t>
            </a:r>
            <a:endParaRPr lang="en-US" sz="2860" b="1" u="none" spc="-137">
              <a:solidFill>
                <a:srgbClr val="01184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93063" y="-522941"/>
            <a:ext cx="3873088" cy="4841360"/>
          </a:xfrm>
          <a:custGeom>
            <a:avLst/>
            <a:gdLst/>
            <a:ahLst/>
            <a:cxnLst/>
            <a:rect l="l" t="t" r="r" b="b"/>
            <a:pathLst>
              <a:path w="3873088" h="4841360">
                <a:moveTo>
                  <a:pt x="3873087" y="0"/>
                </a:moveTo>
                <a:lnTo>
                  <a:pt x="0" y="0"/>
                </a:lnTo>
                <a:lnTo>
                  <a:pt x="0" y="4841360"/>
                </a:lnTo>
                <a:lnTo>
                  <a:pt x="3873087" y="4841360"/>
                </a:lnTo>
                <a:lnTo>
                  <a:pt x="3873087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03470" y="5321385"/>
            <a:ext cx="734158" cy="39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5"/>
              </a:lnSpc>
              <a:spcBef>
                <a:spcPct val="0"/>
              </a:spcBef>
            </a:pPr>
            <a:r>
              <a:rPr lang="en-US" sz="266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89%</a:t>
            </a:r>
            <a:endParaRPr lang="en-US" sz="2660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0">
            <a:off x="2630179" y="2562958"/>
            <a:ext cx="4269396" cy="2577321"/>
            <a:chOff x="0" y="0"/>
            <a:chExt cx="851833" cy="514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1833" cy="514229"/>
            </a:xfrm>
            <a:custGeom>
              <a:avLst/>
              <a:gdLst/>
              <a:ahLst/>
              <a:cxnLst/>
              <a:rect l="l" t="t" r="r" b="b"/>
              <a:pathLst>
                <a:path w="851833" h="514229">
                  <a:moveTo>
                    <a:pt x="111905" y="0"/>
                  </a:moveTo>
                  <a:lnTo>
                    <a:pt x="739928" y="0"/>
                  </a:lnTo>
                  <a:cubicBezTo>
                    <a:pt x="801731" y="0"/>
                    <a:pt x="851833" y="50102"/>
                    <a:pt x="851833" y="111905"/>
                  </a:cubicBezTo>
                  <a:lnTo>
                    <a:pt x="851833" y="402324"/>
                  </a:lnTo>
                  <a:cubicBezTo>
                    <a:pt x="851833" y="464127"/>
                    <a:pt x="801731" y="514229"/>
                    <a:pt x="739928" y="514229"/>
                  </a:cubicBezTo>
                  <a:lnTo>
                    <a:pt x="111905" y="514229"/>
                  </a:lnTo>
                  <a:cubicBezTo>
                    <a:pt x="50102" y="514229"/>
                    <a:pt x="0" y="464127"/>
                    <a:pt x="0" y="402324"/>
                  </a:cubicBezTo>
                  <a:lnTo>
                    <a:pt x="0" y="111905"/>
                  </a:lnTo>
                  <a:cubicBezTo>
                    <a:pt x="0" y="50102"/>
                    <a:pt x="50102" y="0"/>
                    <a:pt x="111905" y="0"/>
                  </a:cubicBez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851833" cy="514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3216064" y="4751413"/>
            <a:ext cx="3180951" cy="1983938"/>
            <a:chOff x="0" y="0"/>
            <a:chExt cx="812800" cy="5069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06938"/>
            </a:xfrm>
            <a:custGeom>
              <a:avLst/>
              <a:gdLst/>
              <a:ahLst/>
              <a:cxnLst/>
              <a:rect l="l" t="t" r="r" b="b"/>
              <a:pathLst>
                <a:path w="812800" h="506938">
                  <a:moveTo>
                    <a:pt x="117279" y="0"/>
                  </a:moveTo>
                  <a:lnTo>
                    <a:pt x="695521" y="0"/>
                  </a:lnTo>
                  <a:cubicBezTo>
                    <a:pt x="726625" y="0"/>
                    <a:pt x="756456" y="12356"/>
                    <a:pt x="778450" y="34350"/>
                  </a:cubicBezTo>
                  <a:cubicBezTo>
                    <a:pt x="800444" y="56344"/>
                    <a:pt x="812800" y="86175"/>
                    <a:pt x="812800" y="117279"/>
                  </a:cubicBezTo>
                  <a:lnTo>
                    <a:pt x="812800" y="389659"/>
                  </a:lnTo>
                  <a:cubicBezTo>
                    <a:pt x="812800" y="420763"/>
                    <a:pt x="800444" y="450594"/>
                    <a:pt x="778450" y="472588"/>
                  </a:cubicBezTo>
                  <a:cubicBezTo>
                    <a:pt x="756456" y="494582"/>
                    <a:pt x="726625" y="506938"/>
                    <a:pt x="695521" y="506938"/>
                  </a:cubicBezTo>
                  <a:lnTo>
                    <a:pt x="117279" y="506938"/>
                  </a:lnTo>
                  <a:cubicBezTo>
                    <a:pt x="86175" y="506938"/>
                    <a:pt x="56344" y="494582"/>
                    <a:pt x="34350" y="472588"/>
                  </a:cubicBezTo>
                  <a:cubicBezTo>
                    <a:pt x="12356" y="450594"/>
                    <a:pt x="0" y="420763"/>
                    <a:pt x="0" y="389659"/>
                  </a:cubicBezTo>
                  <a:lnTo>
                    <a:pt x="0" y="117279"/>
                  </a:lnTo>
                  <a:cubicBezTo>
                    <a:pt x="0" y="86175"/>
                    <a:pt x="12356" y="56344"/>
                    <a:pt x="34350" y="34350"/>
                  </a:cubicBezTo>
                  <a:cubicBezTo>
                    <a:pt x="56344" y="12356"/>
                    <a:pt x="86175" y="0"/>
                    <a:pt x="117279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506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288201" y="8580556"/>
            <a:ext cx="2742266" cy="1545899"/>
          </a:xfrm>
          <a:custGeom>
            <a:avLst/>
            <a:gdLst/>
            <a:ahLst/>
            <a:cxnLst/>
            <a:rect l="l" t="t" r="r" b="b"/>
            <a:pathLst>
              <a:path w="2742266" h="1545899">
                <a:moveTo>
                  <a:pt x="0" y="0"/>
                </a:moveTo>
                <a:lnTo>
                  <a:pt x="2742266" y="0"/>
                </a:lnTo>
                <a:lnTo>
                  <a:pt x="2742266" y="1545898"/>
                </a:lnTo>
                <a:lnTo>
                  <a:pt x="0" y="1545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 rot="0">
            <a:off x="8177185" y="1840619"/>
            <a:ext cx="7486757" cy="4645822"/>
            <a:chOff x="0" y="0"/>
            <a:chExt cx="9982343" cy="6194429"/>
          </a:xfrm>
        </p:grpSpPr>
        <p:grpSp>
          <p:nvGrpSpPr>
            <p:cNvPr id="12" name="Group 12"/>
            <p:cNvGrpSpPr/>
            <p:nvPr/>
          </p:nvGrpSpPr>
          <p:grpSpPr>
            <a:xfrm rot="-5400000">
              <a:off x="1972879" y="-1815035"/>
              <a:ext cx="6036585" cy="9982343"/>
              <a:chOff x="0" y="0"/>
              <a:chExt cx="1924902" cy="318309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24902" cy="3183097"/>
              </a:xfrm>
              <a:custGeom>
                <a:avLst/>
                <a:gdLst/>
                <a:ahLst/>
                <a:cxnLst/>
                <a:rect l="l" t="t" r="r" b="b"/>
                <a:pathLst>
                  <a:path w="1924902" h="3183097">
                    <a:moveTo>
                      <a:pt x="32797" y="0"/>
                    </a:moveTo>
                    <a:lnTo>
                      <a:pt x="1892105" y="0"/>
                    </a:lnTo>
                    <a:cubicBezTo>
                      <a:pt x="1900804" y="0"/>
                      <a:pt x="1909145" y="3455"/>
                      <a:pt x="1915296" y="9606"/>
                    </a:cubicBezTo>
                    <a:cubicBezTo>
                      <a:pt x="1921447" y="15757"/>
                      <a:pt x="1924902" y="24099"/>
                      <a:pt x="1924902" y="32797"/>
                    </a:cubicBezTo>
                    <a:lnTo>
                      <a:pt x="1924902" y="3150300"/>
                    </a:lnTo>
                    <a:cubicBezTo>
                      <a:pt x="1924902" y="3158998"/>
                      <a:pt x="1921447" y="3167340"/>
                      <a:pt x="1915296" y="3173491"/>
                    </a:cubicBezTo>
                    <a:cubicBezTo>
                      <a:pt x="1909145" y="3179641"/>
                      <a:pt x="1900804" y="3183097"/>
                      <a:pt x="1892105" y="3183097"/>
                    </a:cubicBezTo>
                    <a:lnTo>
                      <a:pt x="32797" y="3183097"/>
                    </a:lnTo>
                    <a:cubicBezTo>
                      <a:pt x="24099" y="3183097"/>
                      <a:pt x="15757" y="3179641"/>
                      <a:pt x="9606" y="3173491"/>
                    </a:cubicBezTo>
                    <a:cubicBezTo>
                      <a:pt x="3455" y="3167340"/>
                      <a:pt x="0" y="3158998"/>
                      <a:pt x="0" y="3150300"/>
                    </a:cubicBezTo>
                    <a:lnTo>
                      <a:pt x="0" y="32797"/>
                    </a:lnTo>
                    <a:cubicBezTo>
                      <a:pt x="0" y="24099"/>
                      <a:pt x="3455" y="15757"/>
                      <a:pt x="9606" y="9606"/>
                    </a:cubicBezTo>
                    <a:cubicBezTo>
                      <a:pt x="15757" y="3455"/>
                      <a:pt x="24099" y="0"/>
                      <a:pt x="327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66B93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1924902" cy="3183097"/>
              </a:xfrm>
              <a:prstGeom prst="rect">
                <a:avLst/>
              </a:prstGeom>
            </p:spPr>
            <p:txBody>
              <a:bodyPr lIns="63568" tIns="63568" rIns="63568" bIns="63568" rtlCol="0" anchor="ctr"/>
              <a:lstStyle/>
              <a:p>
                <a:pPr algn="ctr">
                  <a:lnSpc>
                    <a:spcPts val="2600"/>
                  </a:lnSpc>
                </a:pP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957305" y="4442997"/>
              <a:ext cx="510461" cy="510461"/>
            </a:xfrm>
            <a:custGeom>
              <a:avLst/>
              <a:gdLst/>
              <a:ahLst/>
              <a:cxnLst/>
              <a:rect l="l" t="t" r="r" b="b"/>
              <a:pathLst>
                <a:path w="510461" h="510461">
                  <a:moveTo>
                    <a:pt x="0" y="0"/>
                  </a:moveTo>
                  <a:lnTo>
                    <a:pt x="510460" y="0"/>
                  </a:lnTo>
                  <a:lnTo>
                    <a:pt x="510460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957305" y="3539823"/>
              <a:ext cx="510461" cy="510461"/>
            </a:xfrm>
            <a:custGeom>
              <a:avLst/>
              <a:gdLst/>
              <a:ahLst/>
              <a:cxnLst/>
              <a:rect l="l" t="t" r="r" b="b"/>
              <a:pathLst>
                <a:path w="510461" h="510461">
                  <a:moveTo>
                    <a:pt x="0" y="0"/>
                  </a:moveTo>
                  <a:lnTo>
                    <a:pt x="510460" y="0"/>
                  </a:lnTo>
                  <a:lnTo>
                    <a:pt x="510460" y="510460"/>
                  </a:lnTo>
                  <a:lnTo>
                    <a:pt x="0" y="510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957305" y="5336973"/>
              <a:ext cx="510461" cy="510461"/>
            </a:xfrm>
            <a:custGeom>
              <a:avLst/>
              <a:gdLst/>
              <a:ahLst/>
              <a:cxnLst/>
              <a:rect l="l" t="t" r="r" b="b"/>
              <a:pathLst>
                <a:path w="510461" h="510461">
                  <a:moveTo>
                    <a:pt x="0" y="0"/>
                  </a:moveTo>
                  <a:lnTo>
                    <a:pt x="510460" y="0"/>
                  </a:lnTo>
                  <a:lnTo>
                    <a:pt x="510460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384825" y="3570871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0"/>
                  </a:lnTo>
                  <a:lnTo>
                    <a:pt x="0" y="510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6384825" y="5336973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4768332" y="3563646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6398209" y="4468406"/>
              <a:ext cx="510461" cy="510461"/>
            </a:xfrm>
            <a:custGeom>
              <a:avLst/>
              <a:gdLst/>
              <a:ahLst/>
              <a:cxnLst/>
              <a:rect l="l" t="t" r="r" b="b"/>
              <a:pathLst>
                <a:path w="510461" h="510461">
                  <a:moveTo>
                    <a:pt x="0" y="0"/>
                  </a:moveTo>
                  <a:lnTo>
                    <a:pt x="510461" y="0"/>
                  </a:lnTo>
                  <a:lnTo>
                    <a:pt x="510461" y="510460"/>
                  </a:lnTo>
                  <a:lnTo>
                    <a:pt x="0" y="510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755926" y="4471589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755926" y="5342586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0"/>
                  </a:lnTo>
                  <a:lnTo>
                    <a:pt x="0" y="510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2540866" y="733770"/>
              <a:ext cx="1570470" cy="885322"/>
            </a:xfrm>
            <a:custGeom>
              <a:avLst/>
              <a:gdLst/>
              <a:ahLst/>
              <a:cxnLst/>
              <a:rect l="l" t="t" r="r" b="b"/>
              <a:pathLst>
                <a:path w="1570470" h="885322">
                  <a:moveTo>
                    <a:pt x="0" y="0"/>
                  </a:moveTo>
                  <a:lnTo>
                    <a:pt x="1570470" y="0"/>
                  </a:lnTo>
                  <a:lnTo>
                    <a:pt x="1570470" y="885322"/>
                  </a:lnTo>
                  <a:lnTo>
                    <a:pt x="0" y="885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345" b="-2012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6" name="Freeform 26"/>
            <p:cNvSpPr/>
            <p:nvPr/>
          </p:nvSpPr>
          <p:spPr>
            <a:xfrm>
              <a:off x="4234972" y="877218"/>
              <a:ext cx="1519367" cy="445681"/>
            </a:xfrm>
            <a:custGeom>
              <a:avLst/>
              <a:gdLst/>
              <a:ahLst/>
              <a:cxnLst/>
              <a:rect l="l" t="t" r="r" b="b"/>
              <a:pathLst>
                <a:path w="1519367" h="445681">
                  <a:moveTo>
                    <a:pt x="0" y="0"/>
                  </a:moveTo>
                  <a:lnTo>
                    <a:pt x="1519367" y="0"/>
                  </a:lnTo>
                  <a:lnTo>
                    <a:pt x="1519367" y="445681"/>
                  </a:lnTo>
                  <a:lnTo>
                    <a:pt x="0" y="44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5886278" y="995106"/>
              <a:ext cx="1412357" cy="543795"/>
            </a:xfrm>
            <a:custGeom>
              <a:avLst/>
              <a:gdLst/>
              <a:ahLst/>
              <a:cxnLst/>
              <a:rect l="l" t="t" r="r" b="b"/>
              <a:pathLst>
                <a:path w="1412357" h="543795">
                  <a:moveTo>
                    <a:pt x="0" y="0"/>
                  </a:moveTo>
                  <a:lnTo>
                    <a:pt x="1412357" y="0"/>
                  </a:lnTo>
                  <a:lnTo>
                    <a:pt x="1412357" y="543795"/>
                  </a:lnTo>
                  <a:lnTo>
                    <a:pt x="0" y="5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643886" y="977128"/>
              <a:ext cx="1276463" cy="510585"/>
            </a:xfrm>
            <a:custGeom>
              <a:avLst/>
              <a:gdLst/>
              <a:ahLst/>
              <a:cxnLst/>
              <a:rect l="l" t="t" r="r" b="b"/>
              <a:pathLst>
                <a:path w="1276463" h="510585">
                  <a:moveTo>
                    <a:pt x="0" y="0"/>
                  </a:moveTo>
                  <a:lnTo>
                    <a:pt x="1276463" y="0"/>
                  </a:lnTo>
                  <a:lnTo>
                    <a:pt x="1276463" y="510586"/>
                  </a:lnTo>
                  <a:lnTo>
                    <a:pt x="0" y="510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8142647" y="3680578"/>
              <a:ext cx="510461" cy="510461"/>
            </a:xfrm>
            <a:custGeom>
              <a:avLst/>
              <a:gdLst/>
              <a:ahLst/>
              <a:cxnLst/>
              <a:rect l="l" t="t" r="r" b="b"/>
              <a:pathLst>
                <a:path w="510461" h="510461">
                  <a:moveTo>
                    <a:pt x="0" y="0"/>
                  </a:moveTo>
                  <a:lnTo>
                    <a:pt x="510461" y="0"/>
                  </a:lnTo>
                  <a:lnTo>
                    <a:pt x="510461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073766" y="5469831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0"/>
                  </a:lnTo>
                  <a:lnTo>
                    <a:pt x="0" y="510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682139" y="4417453"/>
              <a:ext cx="1390274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Constraint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Flexibility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9442" y="1748768"/>
              <a:ext cx="1690783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Optimization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Method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91232" y="3550187"/>
              <a:ext cx="1568994" cy="28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Africa focus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6028" y="5334721"/>
              <a:ext cx="1306385" cy="51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Scenario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ts val="141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Similation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87246" y="47625"/>
              <a:ext cx="4218572" cy="430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65"/>
                </a:lnSpc>
              </a:pPr>
              <a:r>
                <a:rPr lang="en-US" sz="2365" b="1" spc="-113">
                  <a:solidFill>
                    <a:srgbClr val="01184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Comparative Analysis</a:t>
              </a:r>
              <a:endParaRPr lang="en-US" sz="2365" b="1" spc="-113">
                <a:solidFill>
                  <a:srgbClr val="01184E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97390" y="2667995"/>
              <a:ext cx="862836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Target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Users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540866" y="2667995"/>
              <a:ext cx="1133453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Africa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scalable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720258" y="2792025"/>
              <a:ext cx="1208065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Tanzania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Kenya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277100" y="2792025"/>
              <a:ext cx="838890" cy="28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Partial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382866" y="2686601"/>
              <a:ext cx="939747" cy="28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Nigeria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960382" y="1784366"/>
              <a:ext cx="2034442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Quantum Optimisation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213331" y="1784366"/>
              <a:ext cx="1384974" cy="530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US" sz="15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Rule based GIS</a:t>
              </a:r>
              <a:endParaRPr lang="en-US" sz="15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970800" y="1881272"/>
              <a:ext cx="1328940" cy="481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0"/>
                </a:lnSpc>
              </a:pPr>
              <a:r>
                <a:rPr lang="en-US" sz="141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Classical Simiulation</a:t>
              </a:r>
              <a:endParaRPr lang="en-US" sz="14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478666" y="1900322"/>
              <a:ext cx="1671765" cy="416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9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Engineering Base</a:t>
              </a:r>
              <a:endParaRPr lang="en-US" sz="12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" name="Freeform 45"/>
            <p:cNvSpPr/>
            <p:nvPr/>
          </p:nvSpPr>
          <p:spPr>
            <a:xfrm>
              <a:off x="8073766" y="4627452"/>
              <a:ext cx="500890" cy="510461"/>
            </a:xfrm>
            <a:custGeom>
              <a:avLst/>
              <a:gdLst/>
              <a:ahLst/>
              <a:cxnLst/>
              <a:rect l="l" t="t" r="r" b="b"/>
              <a:pathLst>
                <a:path w="500890" h="510461">
                  <a:moveTo>
                    <a:pt x="0" y="0"/>
                  </a:moveTo>
                  <a:lnTo>
                    <a:pt x="500890" y="0"/>
                  </a:lnTo>
                  <a:lnTo>
                    <a:pt x="500890" y="510461"/>
                  </a:lnTo>
                  <a:lnTo>
                    <a:pt x="0" y="51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8229422" y="2324137"/>
          <a:ext cx="5161737" cy="4040015"/>
        </p:xfrm>
        <a:graphic>
          <a:graphicData uri="http://schemas.openxmlformats.org/drawingml/2006/table">
            <a:tbl>
              <a:tblPr/>
              <a:tblGrid>
                <a:gridCol w="1352676"/>
                <a:gridCol w="1284800"/>
                <a:gridCol w="1219670"/>
                <a:gridCol w="1304591"/>
              </a:tblGrid>
              <a:tr h="629285">
                <a:tc>
                  <a:txBody>
                    <a:bodyPr rtlCol="0"/>
                    <a:lstStyle/>
                    <a:p>
                      <a:pPr algn="l">
                        <a:lnSpc>
                          <a:spcPts val="2125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8A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125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125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76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46"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8A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252"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8A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40"/>
                        </a:lnSpc>
                      </a:pPr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104"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8A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64"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8A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64"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8A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38455" marR="138455" marT="138455" marB="138455" anchor="t">
                    <a:lnL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483" cap="flat" cmpd="sng" algn="ctr">
                      <a:solidFill>
                        <a:srgbClr val="066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" name="Freeform 46"/>
          <p:cNvSpPr/>
          <p:nvPr/>
        </p:nvSpPr>
        <p:spPr>
          <a:xfrm>
            <a:off x="4764877" y="7170730"/>
            <a:ext cx="3194304" cy="2182775"/>
          </a:xfrm>
          <a:custGeom>
            <a:avLst/>
            <a:gdLst/>
            <a:ahLst/>
            <a:cxnLst/>
            <a:rect l="l" t="t" r="r" b="b"/>
            <a:pathLst>
              <a:path w="3194304" h="2182775">
                <a:moveTo>
                  <a:pt x="0" y="0"/>
                </a:moveTo>
                <a:lnTo>
                  <a:pt x="3194304" y="0"/>
                </a:lnTo>
                <a:lnTo>
                  <a:pt x="3194304" y="2182775"/>
                </a:lnTo>
                <a:lnTo>
                  <a:pt x="0" y="21827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2947670" y="495300"/>
            <a:ext cx="12493625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MARKET AND OPPORTUNITIES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176257" y="2072467"/>
            <a:ext cx="3052934" cy="31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5"/>
              </a:lnSpc>
            </a:pPr>
            <a:r>
              <a:rPr lang="en-US" sz="2305" b="1" spc="-110">
                <a:solidFill>
                  <a:srgbClr val="01184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Market Potential</a:t>
            </a:r>
            <a:endParaRPr lang="en-US" sz="2305" b="1" spc="-110">
              <a:solidFill>
                <a:srgbClr val="01184E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947739" y="3255674"/>
            <a:ext cx="3449277" cy="141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  <a:spcBef>
                <a:spcPct val="0"/>
              </a:spcBef>
            </a:pPr>
            <a:r>
              <a:rPr lang="en-US" sz="4715" b="1">
                <a:solidFill>
                  <a:srgbClr val="01184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USD 236.18 billion</a:t>
            </a:r>
            <a:endParaRPr lang="en-US" sz="4715" b="1">
              <a:solidFill>
                <a:srgbClr val="01184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451366" y="5330910"/>
            <a:ext cx="2530572" cy="115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5"/>
              </a:lnSpc>
              <a:spcBef>
                <a:spcPct val="0"/>
              </a:spcBef>
            </a:pPr>
            <a:r>
              <a:rPr lang="en-US" sz="387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USD 4.3 billion</a:t>
            </a:r>
            <a:endParaRPr lang="en-US" sz="3870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947739" y="3022197"/>
            <a:ext cx="2192429" cy="24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r>
              <a:rPr lang="en-US" sz="1925" spc="-92">
                <a:solidFill>
                  <a:srgbClr val="01184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Global Market</a:t>
            </a:r>
            <a:endParaRPr lang="en-US" sz="1925" spc="-92">
              <a:solidFill>
                <a:srgbClr val="01184E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523603" y="4974530"/>
            <a:ext cx="2386100" cy="24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r>
              <a:rPr lang="en-US" sz="1925" spc="-9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African Market</a:t>
            </a:r>
            <a:endParaRPr lang="en-US" sz="1925" spc="-92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-1739641" y="9706506"/>
            <a:ext cx="11335178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https://www.precedenceresearch.com/microgrid-market</a:t>
            </a:r>
            <a:endParaRPr lang="en-US" sz="2000" i="1">
              <a:solidFill>
                <a:srgbClr val="000000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7959181" y="7532741"/>
            <a:ext cx="5251664" cy="104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  <a:spcBef>
                <a:spcPct val="0"/>
              </a:spcBef>
            </a:pPr>
            <a:r>
              <a:rPr lang="en-US" sz="299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$10,000 to $50,000 depending on Capacity</a:t>
            </a:r>
            <a:endParaRPr lang="en-US" sz="2995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416" y="8315415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2304453" y="2925998"/>
            <a:ext cx="6238965" cy="2396411"/>
            <a:chOff x="0" y="0"/>
            <a:chExt cx="1643184" cy="6311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3184" cy="631153"/>
            </a:xfrm>
            <a:custGeom>
              <a:avLst/>
              <a:gdLst/>
              <a:ahLst/>
              <a:cxnLst/>
              <a:rect l="l" t="t" r="r" b="b"/>
              <a:pathLst>
                <a:path w="1643184" h="631153">
                  <a:moveTo>
                    <a:pt x="63286" y="0"/>
                  </a:moveTo>
                  <a:lnTo>
                    <a:pt x="1579898" y="0"/>
                  </a:lnTo>
                  <a:cubicBezTo>
                    <a:pt x="1596683" y="0"/>
                    <a:pt x="1612780" y="6668"/>
                    <a:pt x="1624648" y="18536"/>
                  </a:cubicBezTo>
                  <a:cubicBezTo>
                    <a:pt x="1636516" y="30404"/>
                    <a:pt x="1643184" y="46501"/>
                    <a:pt x="1643184" y="63286"/>
                  </a:cubicBezTo>
                  <a:lnTo>
                    <a:pt x="1643184" y="567868"/>
                  </a:lnTo>
                  <a:cubicBezTo>
                    <a:pt x="1643184" y="584652"/>
                    <a:pt x="1636516" y="600749"/>
                    <a:pt x="1624648" y="612617"/>
                  </a:cubicBezTo>
                  <a:cubicBezTo>
                    <a:pt x="1612780" y="624486"/>
                    <a:pt x="1596683" y="631153"/>
                    <a:pt x="1579898" y="631153"/>
                  </a:cubicBezTo>
                  <a:lnTo>
                    <a:pt x="63286" y="631153"/>
                  </a:lnTo>
                  <a:cubicBezTo>
                    <a:pt x="46501" y="631153"/>
                    <a:pt x="30404" y="624486"/>
                    <a:pt x="18536" y="612617"/>
                  </a:cubicBezTo>
                  <a:cubicBezTo>
                    <a:pt x="6668" y="600749"/>
                    <a:pt x="0" y="584652"/>
                    <a:pt x="0" y="567868"/>
                  </a:cubicBezTo>
                  <a:lnTo>
                    <a:pt x="0" y="63286"/>
                  </a:lnTo>
                  <a:cubicBezTo>
                    <a:pt x="0" y="46501"/>
                    <a:pt x="6668" y="30404"/>
                    <a:pt x="18536" y="18536"/>
                  </a:cubicBezTo>
                  <a:cubicBezTo>
                    <a:pt x="30404" y="6668"/>
                    <a:pt x="46501" y="0"/>
                    <a:pt x="6328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43184" cy="688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2304453" y="5989159"/>
            <a:ext cx="6238965" cy="2396411"/>
            <a:chOff x="0" y="0"/>
            <a:chExt cx="1643184" cy="6311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3184" cy="631153"/>
            </a:xfrm>
            <a:custGeom>
              <a:avLst/>
              <a:gdLst/>
              <a:ahLst/>
              <a:cxnLst/>
              <a:rect l="l" t="t" r="r" b="b"/>
              <a:pathLst>
                <a:path w="1643184" h="631153">
                  <a:moveTo>
                    <a:pt x="63286" y="0"/>
                  </a:moveTo>
                  <a:lnTo>
                    <a:pt x="1579898" y="0"/>
                  </a:lnTo>
                  <a:cubicBezTo>
                    <a:pt x="1596683" y="0"/>
                    <a:pt x="1612780" y="6668"/>
                    <a:pt x="1624648" y="18536"/>
                  </a:cubicBezTo>
                  <a:cubicBezTo>
                    <a:pt x="1636516" y="30404"/>
                    <a:pt x="1643184" y="46501"/>
                    <a:pt x="1643184" y="63286"/>
                  </a:cubicBezTo>
                  <a:lnTo>
                    <a:pt x="1643184" y="567868"/>
                  </a:lnTo>
                  <a:cubicBezTo>
                    <a:pt x="1643184" y="584652"/>
                    <a:pt x="1636516" y="600749"/>
                    <a:pt x="1624648" y="612617"/>
                  </a:cubicBezTo>
                  <a:cubicBezTo>
                    <a:pt x="1612780" y="624486"/>
                    <a:pt x="1596683" y="631153"/>
                    <a:pt x="1579898" y="631153"/>
                  </a:cubicBezTo>
                  <a:lnTo>
                    <a:pt x="63286" y="631153"/>
                  </a:lnTo>
                  <a:cubicBezTo>
                    <a:pt x="46501" y="631153"/>
                    <a:pt x="30404" y="624486"/>
                    <a:pt x="18536" y="612617"/>
                  </a:cubicBezTo>
                  <a:cubicBezTo>
                    <a:pt x="6668" y="600749"/>
                    <a:pt x="0" y="584652"/>
                    <a:pt x="0" y="567868"/>
                  </a:cubicBezTo>
                  <a:lnTo>
                    <a:pt x="0" y="63286"/>
                  </a:lnTo>
                  <a:cubicBezTo>
                    <a:pt x="0" y="46501"/>
                    <a:pt x="6668" y="30404"/>
                    <a:pt x="18536" y="18536"/>
                  </a:cubicBezTo>
                  <a:cubicBezTo>
                    <a:pt x="30404" y="6668"/>
                    <a:pt x="46501" y="0"/>
                    <a:pt x="6328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643184" cy="688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9421517" y="2925998"/>
            <a:ext cx="6238965" cy="2396411"/>
            <a:chOff x="0" y="0"/>
            <a:chExt cx="1643184" cy="6311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43184" cy="631153"/>
            </a:xfrm>
            <a:custGeom>
              <a:avLst/>
              <a:gdLst/>
              <a:ahLst/>
              <a:cxnLst/>
              <a:rect l="l" t="t" r="r" b="b"/>
              <a:pathLst>
                <a:path w="1643184" h="631153">
                  <a:moveTo>
                    <a:pt x="63286" y="0"/>
                  </a:moveTo>
                  <a:lnTo>
                    <a:pt x="1579898" y="0"/>
                  </a:lnTo>
                  <a:cubicBezTo>
                    <a:pt x="1596683" y="0"/>
                    <a:pt x="1612780" y="6668"/>
                    <a:pt x="1624648" y="18536"/>
                  </a:cubicBezTo>
                  <a:cubicBezTo>
                    <a:pt x="1636516" y="30404"/>
                    <a:pt x="1643184" y="46501"/>
                    <a:pt x="1643184" y="63286"/>
                  </a:cubicBezTo>
                  <a:lnTo>
                    <a:pt x="1643184" y="567868"/>
                  </a:lnTo>
                  <a:cubicBezTo>
                    <a:pt x="1643184" y="584652"/>
                    <a:pt x="1636516" y="600749"/>
                    <a:pt x="1624648" y="612617"/>
                  </a:cubicBezTo>
                  <a:cubicBezTo>
                    <a:pt x="1612780" y="624486"/>
                    <a:pt x="1596683" y="631153"/>
                    <a:pt x="1579898" y="631153"/>
                  </a:cubicBezTo>
                  <a:lnTo>
                    <a:pt x="63286" y="631153"/>
                  </a:lnTo>
                  <a:cubicBezTo>
                    <a:pt x="46501" y="631153"/>
                    <a:pt x="30404" y="624486"/>
                    <a:pt x="18536" y="612617"/>
                  </a:cubicBezTo>
                  <a:cubicBezTo>
                    <a:pt x="6668" y="600749"/>
                    <a:pt x="0" y="584652"/>
                    <a:pt x="0" y="567868"/>
                  </a:cubicBezTo>
                  <a:lnTo>
                    <a:pt x="0" y="63286"/>
                  </a:lnTo>
                  <a:cubicBezTo>
                    <a:pt x="0" y="46501"/>
                    <a:pt x="6668" y="30404"/>
                    <a:pt x="18536" y="18536"/>
                  </a:cubicBezTo>
                  <a:cubicBezTo>
                    <a:pt x="30404" y="6668"/>
                    <a:pt x="46501" y="0"/>
                    <a:pt x="6328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643184" cy="688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9428842" y="5989159"/>
            <a:ext cx="6238965" cy="2396411"/>
            <a:chOff x="0" y="0"/>
            <a:chExt cx="1643184" cy="6311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43184" cy="631153"/>
            </a:xfrm>
            <a:custGeom>
              <a:avLst/>
              <a:gdLst/>
              <a:ahLst/>
              <a:cxnLst/>
              <a:rect l="l" t="t" r="r" b="b"/>
              <a:pathLst>
                <a:path w="1643184" h="631153">
                  <a:moveTo>
                    <a:pt x="63286" y="0"/>
                  </a:moveTo>
                  <a:lnTo>
                    <a:pt x="1579898" y="0"/>
                  </a:lnTo>
                  <a:cubicBezTo>
                    <a:pt x="1596683" y="0"/>
                    <a:pt x="1612780" y="6668"/>
                    <a:pt x="1624648" y="18536"/>
                  </a:cubicBezTo>
                  <a:cubicBezTo>
                    <a:pt x="1636516" y="30404"/>
                    <a:pt x="1643184" y="46501"/>
                    <a:pt x="1643184" y="63286"/>
                  </a:cubicBezTo>
                  <a:lnTo>
                    <a:pt x="1643184" y="567868"/>
                  </a:lnTo>
                  <a:cubicBezTo>
                    <a:pt x="1643184" y="584652"/>
                    <a:pt x="1636516" y="600749"/>
                    <a:pt x="1624648" y="612617"/>
                  </a:cubicBezTo>
                  <a:cubicBezTo>
                    <a:pt x="1612780" y="624486"/>
                    <a:pt x="1596683" y="631153"/>
                    <a:pt x="1579898" y="631153"/>
                  </a:cubicBezTo>
                  <a:lnTo>
                    <a:pt x="63286" y="631153"/>
                  </a:lnTo>
                  <a:cubicBezTo>
                    <a:pt x="46501" y="631153"/>
                    <a:pt x="30404" y="624486"/>
                    <a:pt x="18536" y="612617"/>
                  </a:cubicBezTo>
                  <a:cubicBezTo>
                    <a:pt x="6668" y="600749"/>
                    <a:pt x="0" y="584652"/>
                    <a:pt x="0" y="567868"/>
                  </a:cubicBezTo>
                  <a:lnTo>
                    <a:pt x="0" y="63286"/>
                  </a:lnTo>
                  <a:cubicBezTo>
                    <a:pt x="0" y="46501"/>
                    <a:pt x="6668" y="30404"/>
                    <a:pt x="18536" y="18536"/>
                  </a:cubicBezTo>
                  <a:cubicBezTo>
                    <a:pt x="30404" y="6668"/>
                    <a:pt x="46501" y="0"/>
                    <a:pt x="63286" y="0"/>
                  </a:cubicBezTo>
                  <a:close/>
                </a:path>
              </a:pathLst>
            </a:custGeom>
            <a:solidFill>
              <a:srgbClr val="01184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643184" cy="688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4936688" y="3212522"/>
            <a:ext cx="788554" cy="781654"/>
          </a:xfrm>
          <a:custGeom>
            <a:avLst/>
            <a:gdLst/>
            <a:ahLst/>
            <a:cxnLst/>
            <a:rect l="l" t="t" r="r" b="b"/>
            <a:pathLst>
              <a:path w="788554" h="781654">
                <a:moveTo>
                  <a:pt x="0" y="0"/>
                </a:moveTo>
                <a:lnTo>
                  <a:pt x="788553" y="0"/>
                </a:lnTo>
                <a:lnTo>
                  <a:pt x="788553" y="781654"/>
                </a:lnTo>
                <a:lnTo>
                  <a:pt x="0" y="781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862126" y="3212522"/>
            <a:ext cx="1114932" cy="958841"/>
          </a:xfrm>
          <a:custGeom>
            <a:avLst/>
            <a:gdLst/>
            <a:ahLst/>
            <a:cxnLst/>
            <a:rect l="l" t="t" r="r" b="b"/>
            <a:pathLst>
              <a:path w="1114932" h="958841">
                <a:moveTo>
                  <a:pt x="0" y="0"/>
                </a:moveTo>
                <a:lnTo>
                  <a:pt x="1114932" y="0"/>
                </a:lnTo>
                <a:lnTo>
                  <a:pt x="1114932" y="958841"/>
                </a:lnTo>
                <a:lnTo>
                  <a:pt x="0" y="958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6145" y="6274909"/>
            <a:ext cx="915580" cy="885824"/>
          </a:xfrm>
          <a:custGeom>
            <a:avLst/>
            <a:gdLst/>
            <a:ahLst/>
            <a:cxnLst/>
            <a:rect l="l" t="t" r="r" b="b"/>
            <a:pathLst>
              <a:path w="915580" h="885824">
                <a:moveTo>
                  <a:pt x="0" y="0"/>
                </a:moveTo>
                <a:lnTo>
                  <a:pt x="915580" y="0"/>
                </a:lnTo>
                <a:lnTo>
                  <a:pt x="915580" y="885824"/>
                </a:lnTo>
                <a:lnTo>
                  <a:pt x="0" y="885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043383" y="6274909"/>
            <a:ext cx="933675" cy="885824"/>
          </a:xfrm>
          <a:custGeom>
            <a:avLst/>
            <a:gdLst/>
            <a:ahLst/>
            <a:cxnLst/>
            <a:rect l="l" t="t" r="r" b="b"/>
            <a:pathLst>
              <a:path w="933675" h="885824">
                <a:moveTo>
                  <a:pt x="0" y="0"/>
                </a:moveTo>
                <a:lnTo>
                  <a:pt x="933675" y="0"/>
                </a:lnTo>
                <a:lnTo>
                  <a:pt x="933675" y="885824"/>
                </a:lnTo>
                <a:lnTo>
                  <a:pt x="0" y="885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808068" y="506078"/>
            <a:ext cx="4811975" cy="90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5"/>
              </a:lnSpc>
              <a:spcBef>
                <a:spcPct val="0"/>
              </a:spcBef>
            </a:pPr>
            <a:r>
              <a:rPr lang="en-US" sz="500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OUR IMPACT</a:t>
            </a:r>
            <a:endParaRPr lang="en-US" sz="500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304453" y="1611120"/>
            <a:ext cx="13819205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B300"/>
                </a:solidFill>
                <a:latin typeface="Poppins Bold"/>
                <a:ea typeface="Poppins Bold"/>
                <a:cs typeface="Poppins Bold"/>
                <a:sym typeface="Poppins Bold"/>
              </a:rPr>
              <a:t>Business Sustainability &amp; Scalability</a:t>
            </a:r>
            <a:endParaRPr lang="en-US" sz="3600" b="1">
              <a:solidFill>
                <a:srgbClr val="FFB3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52375" y="4066588"/>
            <a:ext cx="5943119" cy="101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265" b="1" spc="-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Exp</a:t>
            </a:r>
            <a:r>
              <a:rPr lang="en-US" sz="2265" b="1" spc="-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ands electricity access in remote and underserved communities</a:t>
            </a:r>
            <a:endParaRPr lang="en-US" sz="2265" b="1" spc="-2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452375" y="7084696"/>
            <a:ext cx="5943119" cy="101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265" b="1" spc="-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Lower</a:t>
            </a:r>
            <a:r>
              <a:rPr lang="en-US" sz="2265" b="1" spc="-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 infrastructure costs while maximizing return on investment</a:t>
            </a:r>
            <a:endParaRPr lang="en-US" sz="2265" b="1" spc="-2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07378" y="4114213"/>
            <a:ext cx="5667244" cy="101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265" b="1" spc="-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</a:t>
            </a:r>
            <a:r>
              <a:rPr lang="en-US" sz="2265" b="1" spc="-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duces dependence on fossil fuels and cuts carbon emissions</a:t>
            </a:r>
            <a:endParaRPr lang="en-US" sz="2265" b="1" spc="-2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714702" y="7113271"/>
            <a:ext cx="5667244" cy="8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1965" b="1" spc="-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Supports strategi</a:t>
            </a:r>
            <a:r>
              <a:rPr lang="en-US" sz="1965" b="1" spc="-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c, data-driven decision-making for policymakers and developers</a:t>
            </a:r>
            <a:endParaRPr lang="en-US" sz="1965" b="1" spc="-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7479" y="8406346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8" y="0"/>
                </a:lnTo>
                <a:lnTo>
                  <a:pt x="2719218" y="1532907"/>
                </a:lnTo>
                <a:lnTo>
                  <a:pt x="0" y="153290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530428" y="-529306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81065" y="723900"/>
            <a:ext cx="5854700" cy="89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FUTURE PLAN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1732958" y="5556208"/>
            <a:ext cx="5048860" cy="1605698"/>
            <a:chOff x="0" y="0"/>
            <a:chExt cx="10367846" cy="3230880"/>
          </a:xfrm>
        </p:grpSpPr>
        <p:sp>
          <p:nvSpPr>
            <p:cNvPr id="6" name="Freeform 6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adFill rotWithShape="1">
              <a:gsLst>
                <a:gs pos="0">
                  <a:srgbClr val="02184E">
                    <a:alpha val="100000"/>
                  </a:srgbClr>
                </a:gs>
                <a:gs pos="100000">
                  <a:srgbClr val="082F62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id="7" name="Group 7"/>
          <p:cNvGrpSpPr/>
          <p:nvPr/>
        </p:nvGrpSpPr>
        <p:grpSpPr>
          <a:xfrm rot="0">
            <a:off x="6734574" y="5598778"/>
            <a:ext cx="4981092" cy="1584145"/>
            <a:chOff x="0" y="0"/>
            <a:chExt cx="10367846" cy="3230880"/>
          </a:xfrm>
        </p:grpSpPr>
        <p:sp>
          <p:nvSpPr>
            <p:cNvPr id="8" name="Freeform 8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adFill rotWithShape="1">
              <a:gsLst>
                <a:gs pos="0">
                  <a:srgbClr val="02184E">
                    <a:alpha val="100000"/>
                  </a:srgbClr>
                </a:gs>
                <a:gs pos="100000">
                  <a:srgbClr val="082F62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id="9" name="Group 9"/>
          <p:cNvGrpSpPr/>
          <p:nvPr/>
        </p:nvGrpSpPr>
        <p:grpSpPr>
          <a:xfrm rot="0">
            <a:off x="11833437" y="5577869"/>
            <a:ext cx="4721606" cy="1501621"/>
            <a:chOff x="0" y="0"/>
            <a:chExt cx="10367846" cy="3230880"/>
          </a:xfrm>
        </p:grpSpPr>
        <p:sp>
          <p:nvSpPr>
            <p:cNvPr id="10" name="Freeform 10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gradFill rotWithShape="1">
              <a:gsLst>
                <a:gs pos="0">
                  <a:srgbClr val="02184E">
                    <a:alpha val="100000"/>
                  </a:srgbClr>
                </a:gs>
                <a:gs pos="100000">
                  <a:srgbClr val="082F62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3159844" y="2717202"/>
            <a:ext cx="2195088" cy="2250121"/>
            <a:chOff x="0" y="0"/>
            <a:chExt cx="812800" cy="8331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3178"/>
            </a:xfrm>
            <a:custGeom>
              <a:avLst/>
              <a:gdLst/>
              <a:ahLst/>
              <a:cxnLst/>
              <a:rect l="l" t="t" r="r" b="b"/>
              <a:pathLst>
                <a:path w="812800" h="833178">
                  <a:moveTo>
                    <a:pt x="406400" y="0"/>
                  </a:moveTo>
                  <a:cubicBezTo>
                    <a:pt x="181951" y="0"/>
                    <a:pt x="0" y="186513"/>
                    <a:pt x="0" y="416589"/>
                  </a:cubicBezTo>
                  <a:cubicBezTo>
                    <a:pt x="0" y="646665"/>
                    <a:pt x="181951" y="833178"/>
                    <a:pt x="406400" y="833178"/>
                  </a:cubicBezTo>
                  <a:cubicBezTo>
                    <a:pt x="630849" y="833178"/>
                    <a:pt x="812800" y="646665"/>
                    <a:pt x="812800" y="416589"/>
                  </a:cubicBezTo>
                  <a:cubicBezTo>
                    <a:pt x="812800" y="18651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92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5"/>
              <a:ext cx="660400" cy="743632"/>
            </a:xfrm>
            <a:prstGeom prst="rect">
              <a:avLst/>
            </a:prstGeom>
          </p:spPr>
          <p:txBody>
            <a:bodyPr lIns="54754" tIns="54754" rIns="54754" bIns="54754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spc="77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 months</a:t>
              </a:r>
              <a:endParaRPr lang="en-US" sz="2600" b="1" spc="7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8127576" y="2548638"/>
            <a:ext cx="2195088" cy="219508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92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4754" tIns="54754" rIns="54754" bIns="54754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spc="77">
                  <a:solidFill>
                    <a:srgbClr val="FFFFF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6 months</a:t>
              </a:r>
              <a:endParaRPr lang="en-US" sz="2600" b="1" spc="77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13096696" y="2548638"/>
            <a:ext cx="2195088" cy="219508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92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4754" tIns="54754" rIns="54754" bIns="54754" rtlCol="0" anchor="ctr"/>
            <a:lstStyle/>
            <a:p>
              <a:pPr algn="ctr">
                <a:lnSpc>
                  <a:spcPts val="3780"/>
                </a:lnSpc>
              </a:pPr>
              <a:r>
                <a:rPr lang="en-US" sz="2700" b="1" spc="80">
                  <a:solidFill>
                    <a:srgbClr val="FFFFF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1 Year</a:t>
              </a:r>
              <a:endParaRPr lang="en-US" sz="2700" b="1" spc="80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4257388" y="4967323"/>
            <a:ext cx="0" cy="611242"/>
          </a:xfrm>
          <a:prstGeom prst="line">
            <a:avLst/>
          </a:prstGeom>
          <a:ln w="47625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9225120" y="4743726"/>
            <a:ext cx="0" cy="877110"/>
          </a:xfrm>
          <a:prstGeom prst="line">
            <a:avLst/>
          </a:prstGeom>
          <a:ln w="47625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194240" y="4743726"/>
            <a:ext cx="0" cy="855052"/>
          </a:xfrm>
          <a:prstGeom prst="line">
            <a:avLst/>
          </a:prstGeom>
          <a:ln w="47625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12182391" y="5781857"/>
            <a:ext cx="4281849" cy="109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Build or employ quantum sensor to optimize  grid placement </a:t>
            </a:r>
            <a:endParaRPr lang="en-US" sz="2045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123675" y="5838198"/>
            <a:ext cx="4262959" cy="87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485" b="1" spc="7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 infinityQ for a better optimization</a:t>
            </a:r>
            <a:endParaRPr lang="en-US" sz="2485" b="1" spc="74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64317" y="5937274"/>
            <a:ext cx="4721606" cy="83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490" b="1" spc="-11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Monitoring  grid health</a:t>
            </a:r>
            <a:endParaRPr lang="en-US" sz="2490" b="1" spc="-119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2490" b="1" spc="-11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and  usage</a:t>
            </a:r>
            <a:endParaRPr lang="en-US" sz="2490" b="1" spc="-119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184E">
                <a:alpha val="100000"/>
              </a:srgbClr>
            </a:gs>
            <a:gs pos="100000">
              <a:srgbClr val="082F6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093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7" y="0"/>
                </a:lnTo>
                <a:lnTo>
                  <a:pt x="1395197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2290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6" y="0"/>
                </a:lnTo>
                <a:lnTo>
                  <a:pt x="1395196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02683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7" y="0"/>
                </a:lnTo>
                <a:lnTo>
                  <a:pt x="1395197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07486" y="8560702"/>
            <a:ext cx="1395197" cy="1395197"/>
          </a:xfrm>
          <a:custGeom>
            <a:avLst/>
            <a:gdLst/>
            <a:ahLst/>
            <a:cxnLst/>
            <a:rect l="l" t="t" r="r" b="b"/>
            <a:pathLst>
              <a:path w="1395197" h="1395197">
                <a:moveTo>
                  <a:pt x="0" y="0"/>
                </a:moveTo>
                <a:lnTo>
                  <a:pt x="1395197" y="0"/>
                </a:lnTo>
                <a:lnTo>
                  <a:pt x="1395197" y="1395196"/>
                </a:lnTo>
                <a:lnTo>
                  <a:pt x="0" y="1395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2290" y="5235890"/>
            <a:ext cx="15233429" cy="128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Join Us in the journey of Driving Economic Impact and improving lives by making Electricity accessible to all !</a:t>
            </a:r>
            <a:endParaRPr lang="en-US" sz="3600" b="1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6349662" y="1419202"/>
            <a:ext cx="5588676" cy="3478369"/>
            <a:chOff x="0" y="0"/>
            <a:chExt cx="7451569" cy="46378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51569" cy="4637825"/>
            </a:xfrm>
            <a:custGeom>
              <a:avLst/>
              <a:gdLst/>
              <a:ahLst/>
              <a:cxnLst/>
              <a:rect l="l" t="t" r="r" b="b"/>
              <a:pathLst>
                <a:path w="7451569" h="4637825">
                  <a:moveTo>
                    <a:pt x="0" y="0"/>
                  </a:moveTo>
                  <a:lnTo>
                    <a:pt x="7451569" y="0"/>
                  </a:lnTo>
                  <a:lnTo>
                    <a:pt x="7451569" y="4637825"/>
                  </a:lnTo>
                  <a:lnTo>
                    <a:pt x="0" y="4637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504475" y="1795292"/>
              <a:ext cx="1897434" cy="2450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55"/>
                </a:lnSpc>
              </a:pPr>
              <a:r>
                <a:rPr lang="en-US" sz="11040" spc="-441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</a:t>
              </a:r>
              <a:endParaRPr lang="en-US" sz="11040" spc="-44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346081" y="-629936"/>
            <a:ext cx="4672089" cy="5840111"/>
          </a:xfrm>
          <a:custGeom>
            <a:avLst/>
            <a:gdLst/>
            <a:ahLst/>
            <a:cxnLst/>
            <a:rect l="l" t="t" r="r" b="b"/>
            <a:pathLst>
              <a:path w="4672089" h="5840111">
                <a:moveTo>
                  <a:pt x="0" y="0"/>
                </a:moveTo>
                <a:lnTo>
                  <a:pt x="4672089" y="0"/>
                </a:lnTo>
                <a:lnTo>
                  <a:pt x="4672089" y="5840111"/>
                </a:lnTo>
                <a:lnTo>
                  <a:pt x="0" y="58401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59178" y="7420269"/>
            <a:ext cx="2096616" cy="79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Team 3</a:t>
            </a:r>
            <a:endParaRPr lang="en-US" sz="4400" b="1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20330" y="4054912"/>
            <a:ext cx="10572140" cy="201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0"/>
              </a:lnSpc>
              <a:spcBef>
                <a:spcPct val="0"/>
              </a:spcBef>
            </a:pPr>
            <a:r>
              <a:rPr lang="en-US" sz="561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of the World’s Population do not have access to Electicity</a:t>
            </a:r>
            <a:endParaRPr lang="en-US" sz="5615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55741" y="2986716"/>
            <a:ext cx="3964589" cy="372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0"/>
              </a:lnSpc>
              <a:spcBef>
                <a:spcPct val="0"/>
              </a:spcBef>
            </a:pPr>
            <a:r>
              <a:rPr lang="en-US" sz="2056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8%</a:t>
            </a:r>
            <a:endParaRPr lang="en-US" sz="20565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8611" y="9586671"/>
            <a:ext cx="10602629" cy="37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110" u="sng" spc="6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https://unsdg.un.org/latest/stories/decoding-africa%E2%80%99s-energy</a:t>
            </a:r>
            <a:endParaRPr lang="en-US" sz="2110" u="sng" spc="63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26841" y="1808598"/>
            <a:ext cx="5743684" cy="6121879"/>
          </a:xfrm>
          <a:custGeom>
            <a:avLst/>
            <a:gdLst/>
            <a:ahLst/>
            <a:cxnLst/>
            <a:rect l="l" t="t" r="r" b="b"/>
            <a:pathLst>
              <a:path w="5743684" h="6121879">
                <a:moveTo>
                  <a:pt x="0" y="0"/>
                </a:moveTo>
                <a:lnTo>
                  <a:pt x="5743684" y="0"/>
                </a:lnTo>
                <a:lnTo>
                  <a:pt x="5743684" y="6121880"/>
                </a:lnTo>
                <a:lnTo>
                  <a:pt x="0" y="612188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22231" y="6316325"/>
            <a:ext cx="4860801" cy="101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0"/>
              </a:lnSpc>
              <a:spcBef>
                <a:spcPct val="0"/>
              </a:spcBef>
            </a:pPr>
            <a:r>
              <a:rPr lang="en-US" sz="561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Are in Africa!</a:t>
            </a:r>
            <a:endParaRPr lang="en-US" sz="5615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22231" y="4209974"/>
            <a:ext cx="3466198" cy="22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0"/>
              </a:lnSpc>
              <a:spcBef>
                <a:spcPct val="0"/>
              </a:spcBef>
            </a:pPr>
            <a:r>
              <a:rPr lang="en-US" sz="1257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80%</a:t>
            </a:r>
            <a:endParaRPr lang="en-US" sz="12575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68611" y="9586671"/>
            <a:ext cx="10602629" cy="37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110" u="sng" spc="6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https://unsdg.un.org/latest/stories/decoding-africa%E2%80%99s-energy</a:t>
            </a:r>
            <a:endParaRPr lang="en-US" sz="2110" u="sng" spc="63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0" y="-174392"/>
            <a:ext cx="18462027" cy="10461392"/>
            <a:chOff x="0" y="0"/>
            <a:chExt cx="4862427" cy="2755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2427" cy="2755264"/>
            </a:xfrm>
            <a:custGeom>
              <a:avLst/>
              <a:gdLst/>
              <a:ahLst/>
              <a:cxnLst/>
              <a:rect l="l" t="t" r="r" b="b"/>
              <a:pathLst>
                <a:path w="4862427" h="2755264">
                  <a:moveTo>
                    <a:pt x="0" y="0"/>
                  </a:moveTo>
                  <a:lnTo>
                    <a:pt x="4862427" y="0"/>
                  </a:lnTo>
                  <a:lnTo>
                    <a:pt x="4862427" y="2755264"/>
                  </a:lnTo>
                  <a:lnTo>
                    <a:pt x="0" y="2755264"/>
                  </a:lnTo>
                  <a:close/>
                </a:path>
              </a:pathLst>
            </a:custGeom>
            <a:solidFill>
              <a:srgbClr val="000000">
                <a:alpha val="6274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62427" cy="2812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877825"/>
            <a:ext cx="4767719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08103" y="2431214"/>
            <a:ext cx="10551197" cy="510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Over 600 Million people in Sub-Saharan Africa live without Access to electricity!</a:t>
            </a:r>
            <a:endParaRPr lang="en-US" sz="48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6720"/>
              </a:lnSpc>
            </a:pPr>
          </a:p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More than Half of the Region’s Population!</a:t>
            </a:r>
            <a:endParaRPr lang="en-US" sz="48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5771" y="8257219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532594" y="8874586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39"/>
                </a:lnTo>
                <a:lnTo>
                  <a:pt x="0" y="91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50320" y="1985797"/>
            <a:ext cx="9552417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 PROBLEM STATEMENT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92679" y="3615044"/>
            <a:ext cx="13820099" cy="2225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0"/>
              </a:lnSpc>
            </a:pPr>
            <a:r>
              <a:rPr lang="en-US" sz="313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Determining the </a:t>
            </a:r>
            <a:r>
              <a:rPr lang="en-US" sz="3135" b="1">
                <a:solidFill>
                  <a:srgbClr val="FD9D2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optimal placement of microgrids</a:t>
            </a:r>
            <a:r>
              <a:rPr lang="en-US" sz="313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to maximize energy delivery while minimizing installation costs and ensuring electricity access to underserved communities is </a:t>
            </a:r>
            <a:endParaRPr lang="en-US" sz="3135" b="1">
              <a:solidFill>
                <a:srgbClr val="00000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ctr">
              <a:lnSpc>
                <a:spcPts val="4390"/>
              </a:lnSpc>
              <a:spcBef>
                <a:spcPct val="0"/>
              </a:spcBef>
            </a:pPr>
            <a:r>
              <a:rPr lang="en-US" sz="3135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</a:t>
            </a:r>
            <a:r>
              <a:rPr lang="en-US" sz="3135" b="1">
                <a:solidFill>
                  <a:srgbClr val="FFB3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Complex Combinatorial Challenge.</a:t>
            </a:r>
            <a:endParaRPr lang="en-US" sz="3135" b="1">
              <a:solidFill>
                <a:srgbClr val="FFB30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68128" y="8364333"/>
            <a:ext cx="2719219" cy="1532906"/>
          </a:xfrm>
          <a:custGeom>
            <a:avLst/>
            <a:gdLst/>
            <a:ahLst/>
            <a:cxnLst/>
            <a:rect l="l" t="t" r="r" b="b"/>
            <a:pathLst>
              <a:path w="2719219" h="1532906">
                <a:moveTo>
                  <a:pt x="0" y="0"/>
                </a:moveTo>
                <a:lnTo>
                  <a:pt x="2719219" y="0"/>
                </a:lnTo>
                <a:lnTo>
                  <a:pt x="2719219" y="1532906"/>
                </a:lnTo>
                <a:lnTo>
                  <a:pt x="0" y="15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063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11040" y="2795046"/>
            <a:ext cx="2874655" cy="3189104"/>
          </a:xfrm>
          <a:custGeom>
            <a:avLst/>
            <a:gdLst/>
            <a:ahLst/>
            <a:cxnLst/>
            <a:rect l="l" t="t" r="r" b="b"/>
            <a:pathLst>
              <a:path w="2874655" h="3189104">
                <a:moveTo>
                  <a:pt x="0" y="0"/>
                </a:moveTo>
                <a:lnTo>
                  <a:pt x="2874655" y="0"/>
                </a:lnTo>
                <a:lnTo>
                  <a:pt x="2874655" y="3189104"/>
                </a:lnTo>
                <a:lnTo>
                  <a:pt x="0" y="3189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7923" b="-8742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70850" y="6213640"/>
            <a:ext cx="3781558" cy="2505557"/>
          </a:xfrm>
          <a:custGeom>
            <a:avLst/>
            <a:gdLst/>
            <a:ahLst/>
            <a:cxnLst/>
            <a:rect l="l" t="t" r="r" b="b"/>
            <a:pathLst>
              <a:path w="3781558" h="2505557">
                <a:moveTo>
                  <a:pt x="0" y="0"/>
                </a:moveTo>
                <a:lnTo>
                  <a:pt x="3781557" y="0"/>
                </a:lnTo>
                <a:lnTo>
                  <a:pt x="3781557" y="2505557"/>
                </a:lnTo>
                <a:lnTo>
                  <a:pt x="0" y="2505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432" t="-10216" b="-16663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35956" y="1456830"/>
            <a:ext cx="4379550" cy="4398105"/>
          </a:xfrm>
          <a:custGeom>
            <a:avLst/>
            <a:gdLst/>
            <a:ahLst/>
            <a:cxnLst/>
            <a:rect l="l" t="t" r="r" b="b"/>
            <a:pathLst>
              <a:path w="4379550" h="4398105">
                <a:moveTo>
                  <a:pt x="0" y="0"/>
                </a:moveTo>
                <a:lnTo>
                  <a:pt x="4379550" y="0"/>
                </a:lnTo>
                <a:lnTo>
                  <a:pt x="4379550" y="4398105"/>
                </a:lnTo>
                <a:lnTo>
                  <a:pt x="0" y="4398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1" t="-108501" r="-1090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19257" y="4529489"/>
            <a:ext cx="1500915" cy="1228021"/>
          </a:xfrm>
          <a:custGeom>
            <a:avLst/>
            <a:gdLst/>
            <a:ahLst/>
            <a:cxnLst/>
            <a:rect l="l" t="t" r="r" b="b"/>
            <a:pathLst>
              <a:path w="1500915" h="1228021">
                <a:moveTo>
                  <a:pt x="0" y="0"/>
                </a:moveTo>
                <a:lnTo>
                  <a:pt x="1500915" y="0"/>
                </a:lnTo>
                <a:lnTo>
                  <a:pt x="1500915" y="1228022"/>
                </a:lnTo>
                <a:lnTo>
                  <a:pt x="0" y="1228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73211" y="6119740"/>
            <a:ext cx="578653" cy="5352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73211" y="6840964"/>
            <a:ext cx="578653" cy="5352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73211" y="7518164"/>
            <a:ext cx="578653" cy="53525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16523" y="885825"/>
            <a:ext cx="4152981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 PROBLEM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18193" y="6107333"/>
            <a:ext cx="5729782" cy="4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Minimise the cost of installation</a:t>
            </a:r>
            <a:endParaRPr lang="en-US" sz="27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38400" y="6743700"/>
            <a:ext cx="6065520" cy="484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Maximise Energy production</a:t>
            </a:r>
            <a:endParaRPr lang="en-US" sz="27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10573" y="7393459"/>
            <a:ext cx="5661127" cy="46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5"/>
              </a:lnSpc>
              <a:spcBef>
                <a:spcPct val="0"/>
              </a:spcBef>
            </a:pPr>
            <a:r>
              <a:rPr lang="en-US" sz="266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Maximise Population Coverage</a:t>
            </a:r>
            <a:endParaRPr lang="en-US" sz="266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102854" y="5382861"/>
            <a:ext cx="4174610" cy="60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  <a:spcBef>
                <a:spcPct val="0"/>
              </a:spcBef>
            </a:pPr>
            <a:r>
              <a:rPr lang="en-US" sz="334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No Electricity</a:t>
            </a:r>
            <a:endParaRPr lang="en-US" sz="334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18977" y="8981700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39"/>
                </a:lnTo>
                <a:lnTo>
                  <a:pt x="0" y="9155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193124" y="8729098"/>
            <a:ext cx="6085663" cy="52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985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Optimised Grid Installation</a:t>
            </a:r>
            <a:endParaRPr lang="en-US" sz="2985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20645" y="3671204"/>
            <a:ext cx="284671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EXPENSIVE</a:t>
            </a:r>
            <a:endParaRPr lang="en-US" sz="3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20645" y="4113564"/>
            <a:ext cx="281540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$2 Million</a:t>
            </a:r>
            <a:endParaRPr lang="en-US" sz="4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29901" y="1571984"/>
            <a:ext cx="4566354" cy="2574193"/>
          </a:xfrm>
          <a:custGeom>
            <a:avLst/>
            <a:gdLst/>
            <a:ahLst/>
            <a:cxnLst/>
            <a:rect l="l" t="t" r="r" b="b"/>
            <a:pathLst>
              <a:path w="4566354" h="2574193">
                <a:moveTo>
                  <a:pt x="0" y="0"/>
                </a:moveTo>
                <a:lnTo>
                  <a:pt x="4566354" y="0"/>
                </a:lnTo>
                <a:lnTo>
                  <a:pt x="4566354" y="2574193"/>
                </a:lnTo>
                <a:lnTo>
                  <a:pt x="0" y="257419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436327" y="-411073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17769" y="3000928"/>
            <a:ext cx="3173806" cy="3608956"/>
          </a:xfrm>
          <a:custGeom>
            <a:avLst/>
            <a:gdLst/>
            <a:ahLst/>
            <a:cxnLst/>
            <a:rect l="l" t="t" r="r" b="b"/>
            <a:pathLst>
              <a:path w="3173806" h="3608956">
                <a:moveTo>
                  <a:pt x="0" y="0"/>
                </a:moveTo>
                <a:lnTo>
                  <a:pt x="3173806" y="0"/>
                </a:lnTo>
                <a:lnTo>
                  <a:pt x="3173806" y="3608956"/>
                </a:lnTo>
                <a:lnTo>
                  <a:pt x="0" y="360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249" t="-68924" b="-145"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0835845" y="3565667"/>
            <a:ext cx="5791712" cy="3879173"/>
            <a:chOff x="0" y="0"/>
            <a:chExt cx="7722282" cy="5172230"/>
          </a:xfrm>
        </p:grpSpPr>
        <p:sp>
          <p:nvSpPr>
            <p:cNvPr id="6" name="Freeform 6"/>
            <p:cNvSpPr/>
            <p:nvPr/>
          </p:nvSpPr>
          <p:spPr>
            <a:xfrm>
              <a:off x="586749" y="849858"/>
              <a:ext cx="1799536" cy="1311800"/>
            </a:xfrm>
            <a:custGeom>
              <a:avLst/>
              <a:gdLst/>
              <a:ahLst/>
              <a:cxnLst/>
              <a:rect l="l" t="t" r="r" b="b"/>
              <a:pathLst>
                <a:path w="1799536" h="1311800">
                  <a:moveTo>
                    <a:pt x="0" y="0"/>
                  </a:moveTo>
                  <a:lnTo>
                    <a:pt x="1799537" y="0"/>
                  </a:lnTo>
                  <a:lnTo>
                    <a:pt x="1799537" y="1311799"/>
                  </a:lnTo>
                  <a:lnTo>
                    <a:pt x="0" y="1311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240" t="-69406" r="-160586" b="-14960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926512" y="0"/>
              <a:ext cx="5795770" cy="5172230"/>
            </a:xfrm>
            <a:custGeom>
              <a:avLst/>
              <a:gdLst/>
              <a:ahLst/>
              <a:cxnLst/>
              <a:rect l="l" t="t" r="r" b="b"/>
              <a:pathLst>
                <a:path w="5795770" h="5172230">
                  <a:moveTo>
                    <a:pt x="0" y="0"/>
                  </a:moveTo>
                  <a:lnTo>
                    <a:pt x="5795770" y="0"/>
                  </a:lnTo>
                  <a:lnTo>
                    <a:pt x="5795770" y="5172230"/>
                  </a:lnTo>
                  <a:lnTo>
                    <a:pt x="0" y="517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386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687996"/>
              <a:ext cx="2123260" cy="4184849"/>
            </a:xfrm>
            <a:custGeom>
              <a:avLst/>
              <a:gdLst/>
              <a:ahLst/>
              <a:cxnLst/>
              <a:rect l="l" t="t" r="r" b="b"/>
              <a:pathLst>
                <a:path w="2123260" h="4184849">
                  <a:moveTo>
                    <a:pt x="0" y="0"/>
                  </a:moveTo>
                  <a:lnTo>
                    <a:pt x="2123260" y="0"/>
                  </a:lnTo>
                  <a:lnTo>
                    <a:pt x="2123260" y="4184849"/>
                  </a:lnTo>
                  <a:lnTo>
                    <a:pt x="0" y="418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4786" r="-12085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2227527" y="6624817"/>
            <a:ext cx="642688" cy="642688"/>
          </a:xfrm>
          <a:custGeom>
            <a:avLst/>
            <a:gdLst/>
            <a:ahLst/>
            <a:cxnLst/>
            <a:rect l="l" t="t" r="r" b="b"/>
            <a:pathLst>
              <a:path w="642688" h="642688">
                <a:moveTo>
                  <a:pt x="0" y="0"/>
                </a:moveTo>
                <a:lnTo>
                  <a:pt x="642688" y="0"/>
                </a:lnTo>
                <a:lnTo>
                  <a:pt x="642688" y="642688"/>
                </a:lnTo>
                <a:lnTo>
                  <a:pt x="0" y="642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27527" y="7578037"/>
            <a:ext cx="642688" cy="642688"/>
          </a:xfrm>
          <a:custGeom>
            <a:avLst/>
            <a:gdLst/>
            <a:ahLst/>
            <a:cxnLst/>
            <a:rect l="l" t="t" r="r" b="b"/>
            <a:pathLst>
              <a:path w="642688" h="642688">
                <a:moveTo>
                  <a:pt x="0" y="0"/>
                </a:moveTo>
                <a:lnTo>
                  <a:pt x="642688" y="0"/>
                </a:lnTo>
                <a:lnTo>
                  <a:pt x="642688" y="642688"/>
                </a:lnTo>
                <a:lnTo>
                  <a:pt x="0" y="642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664290">
            <a:off x="6448512" y="4677623"/>
            <a:ext cx="1746370" cy="511156"/>
          </a:xfrm>
          <a:custGeom>
            <a:avLst/>
            <a:gdLst/>
            <a:ahLst/>
            <a:cxnLst/>
            <a:rect l="l" t="t" r="r" b="b"/>
            <a:pathLst>
              <a:path w="1746370" h="511156">
                <a:moveTo>
                  <a:pt x="0" y="0"/>
                </a:moveTo>
                <a:lnTo>
                  <a:pt x="1746370" y="0"/>
                </a:lnTo>
                <a:lnTo>
                  <a:pt x="1746370" y="511156"/>
                </a:lnTo>
                <a:lnTo>
                  <a:pt x="0" y="511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422968">
            <a:off x="8789039" y="4651010"/>
            <a:ext cx="1746370" cy="511156"/>
          </a:xfrm>
          <a:custGeom>
            <a:avLst/>
            <a:gdLst/>
            <a:ahLst/>
            <a:cxnLst/>
            <a:rect l="l" t="t" r="r" b="b"/>
            <a:pathLst>
              <a:path w="1746370" h="511156">
                <a:moveTo>
                  <a:pt x="0" y="0"/>
                </a:moveTo>
                <a:lnTo>
                  <a:pt x="1746371" y="0"/>
                </a:lnTo>
                <a:lnTo>
                  <a:pt x="1746371" y="511156"/>
                </a:lnTo>
                <a:lnTo>
                  <a:pt x="0" y="511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674206" y="670284"/>
            <a:ext cx="6314597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HOW WE SOLVE IT?</a:t>
            </a:r>
            <a:endParaRPr lang="en-US" sz="500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239267" y="7023496"/>
            <a:ext cx="4984868" cy="42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Optimised Grid Installation</a:t>
            </a:r>
            <a:endParaRPr lang="en-US" sz="235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80913" y="6695609"/>
            <a:ext cx="4984868" cy="42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Happy Client</a:t>
            </a:r>
            <a:endParaRPr lang="en-US" sz="235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36829" y="7655371"/>
            <a:ext cx="4984868" cy="42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>
                <a:solidFill>
                  <a:srgbClr val="01184E"/>
                </a:solidFill>
                <a:latin typeface="Poppins Bold"/>
                <a:ea typeface="Poppins Bold"/>
                <a:cs typeface="Poppins Bold"/>
                <a:sym typeface="Poppins Bold"/>
              </a:rPr>
              <a:t>More Energy , Less Cost</a:t>
            </a:r>
            <a:endParaRPr lang="en-US" sz="2350" b="1">
              <a:solidFill>
                <a:srgbClr val="01184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18977" y="8981700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39"/>
                </a:lnTo>
                <a:lnTo>
                  <a:pt x="0" y="9155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635046" y="8591733"/>
            <a:ext cx="2364842" cy="1333133"/>
          </a:xfrm>
          <a:custGeom>
            <a:avLst/>
            <a:gdLst/>
            <a:ahLst/>
            <a:cxnLst/>
            <a:rect l="l" t="t" r="r" b="b"/>
            <a:pathLst>
              <a:path w="2364842" h="1333133">
                <a:moveTo>
                  <a:pt x="0" y="0"/>
                </a:moveTo>
                <a:lnTo>
                  <a:pt x="2364842" y="0"/>
                </a:lnTo>
                <a:lnTo>
                  <a:pt x="2364842" y="1333134"/>
                </a:lnTo>
                <a:lnTo>
                  <a:pt x="0" y="133313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35046" y="8591733"/>
            <a:ext cx="2364842" cy="1333133"/>
          </a:xfrm>
          <a:custGeom>
            <a:avLst/>
            <a:gdLst/>
            <a:ahLst/>
            <a:cxnLst/>
            <a:rect l="l" t="t" r="r" b="b"/>
            <a:pathLst>
              <a:path w="2364842" h="1333133">
                <a:moveTo>
                  <a:pt x="0" y="0"/>
                </a:moveTo>
                <a:lnTo>
                  <a:pt x="2364842" y="0"/>
                </a:lnTo>
                <a:lnTo>
                  <a:pt x="2364842" y="1333134"/>
                </a:lnTo>
                <a:lnTo>
                  <a:pt x="0" y="133313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345" b="-2012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868967" y="1966231"/>
            <a:ext cx="7673082" cy="6971892"/>
          </a:xfrm>
          <a:custGeom>
            <a:avLst/>
            <a:gdLst/>
            <a:ahLst/>
            <a:cxnLst/>
            <a:rect l="l" t="t" r="r" b="b"/>
            <a:pathLst>
              <a:path w="7673082" h="6971892">
                <a:moveTo>
                  <a:pt x="0" y="0"/>
                </a:moveTo>
                <a:lnTo>
                  <a:pt x="7673082" y="0"/>
                </a:lnTo>
                <a:lnTo>
                  <a:pt x="7673082" y="6971892"/>
                </a:lnTo>
                <a:lnTo>
                  <a:pt x="0" y="697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b="-1005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29408" y="7087205"/>
            <a:ext cx="2080701" cy="2080701"/>
          </a:xfrm>
          <a:custGeom>
            <a:avLst/>
            <a:gdLst/>
            <a:ahLst/>
            <a:cxnLst/>
            <a:rect l="l" t="t" r="r" b="b"/>
            <a:pathLst>
              <a:path w="2080701" h="2080701">
                <a:moveTo>
                  <a:pt x="0" y="0"/>
                </a:moveTo>
                <a:lnTo>
                  <a:pt x="2080701" y="0"/>
                </a:lnTo>
                <a:lnTo>
                  <a:pt x="2080701" y="2080701"/>
                </a:lnTo>
                <a:lnTo>
                  <a:pt x="0" y="2080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84487" y="1609350"/>
            <a:ext cx="2203256" cy="2203256"/>
          </a:xfrm>
          <a:custGeom>
            <a:avLst/>
            <a:gdLst/>
            <a:ahLst/>
            <a:cxnLst/>
            <a:rect l="l" t="t" r="r" b="b"/>
            <a:pathLst>
              <a:path w="2203256" h="2203256">
                <a:moveTo>
                  <a:pt x="0" y="0"/>
                </a:moveTo>
                <a:lnTo>
                  <a:pt x="2203256" y="0"/>
                </a:lnTo>
                <a:lnTo>
                  <a:pt x="2203256" y="2203256"/>
                </a:lnTo>
                <a:lnTo>
                  <a:pt x="0" y="2203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51730" y="4214376"/>
            <a:ext cx="2203256" cy="2203256"/>
          </a:xfrm>
          <a:custGeom>
            <a:avLst/>
            <a:gdLst/>
            <a:ahLst/>
            <a:cxnLst/>
            <a:rect l="l" t="t" r="r" b="b"/>
            <a:pathLst>
              <a:path w="2203256" h="2203256">
                <a:moveTo>
                  <a:pt x="0" y="0"/>
                </a:moveTo>
                <a:lnTo>
                  <a:pt x="2203256" y="0"/>
                </a:lnTo>
                <a:lnTo>
                  <a:pt x="2203256" y="2203257"/>
                </a:lnTo>
                <a:lnTo>
                  <a:pt x="0" y="2203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05508" y="1273811"/>
            <a:ext cx="2203256" cy="2203256"/>
          </a:xfrm>
          <a:custGeom>
            <a:avLst/>
            <a:gdLst/>
            <a:ahLst/>
            <a:cxnLst/>
            <a:rect l="l" t="t" r="r" b="b"/>
            <a:pathLst>
              <a:path w="2203256" h="2203256">
                <a:moveTo>
                  <a:pt x="0" y="0"/>
                </a:moveTo>
                <a:lnTo>
                  <a:pt x="2203256" y="0"/>
                </a:lnTo>
                <a:lnTo>
                  <a:pt x="2203256" y="2203256"/>
                </a:lnTo>
                <a:lnTo>
                  <a:pt x="0" y="2203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7620" y="8938123"/>
            <a:ext cx="2698792" cy="915540"/>
          </a:xfrm>
          <a:custGeom>
            <a:avLst/>
            <a:gdLst/>
            <a:ahLst/>
            <a:cxnLst/>
            <a:rect l="l" t="t" r="r" b="b"/>
            <a:pathLst>
              <a:path w="2698792" h="915540">
                <a:moveTo>
                  <a:pt x="0" y="0"/>
                </a:moveTo>
                <a:lnTo>
                  <a:pt x="2698792" y="0"/>
                </a:lnTo>
                <a:lnTo>
                  <a:pt x="2698792" y="915540"/>
                </a:lnTo>
                <a:lnTo>
                  <a:pt x="0" y="915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07269" y="3238942"/>
            <a:ext cx="6212704" cy="294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30"/>
              </a:lnSpc>
            </a:pPr>
            <a:r>
              <a:rPr lang="en-US" sz="82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SDGs</a:t>
            </a:r>
            <a:endParaRPr lang="en-US" sz="8235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-585313" y="-586295"/>
            <a:ext cx="3840537" cy="4800671"/>
          </a:xfrm>
          <a:custGeom>
            <a:avLst/>
            <a:gdLst/>
            <a:ahLst/>
            <a:cxnLst/>
            <a:rect l="l" t="t" r="r" b="b"/>
            <a:pathLst>
              <a:path w="3840537" h="4800671">
                <a:moveTo>
                  <a:pt x="3840537" y="0"/>
                </a:moveTo>
                <a:lnTo>
                  <a:pt x="0" y="0"/>
                </a:lnTo>
                <a:lnTo>
                  <a:pt x="0" y="4800671"/>
                </a:lnTo>
                <a:lnTo>
                  <a:pt x="3840537" y="4800671"/>
                </a:lnTo>
                <a:lnTo>
                  <a:pt x="384053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3725</Words>
  <Application>WPS Presentation</Application>
  <PresentationFormat>On-screen Show (4:3)</PresentationFormat>
  <Paragraphs>281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SimSun</vt:lpstr>
      <vt:lpstr>Wingdings</vt:lpstr>
      <vt:lpstr>Nimbus Roman No9 L</vt:lpstr>
      <vt:lpstr>League Spartan</vt:lpstr>
      <vt:lpstr>Comfortaa Light</vt:lpstr>
      <vt:lpstr>Poppins Medium</vt:lpstr>
      <vt:lpstr>Poppins Semi-Bold</vt:lpstr>
      <vt:lpstr>Poppins Bold</vt:lpstr>
      <vt:lpstr>Poppins</vt:lpstr>
      <vt:lpstr>Microsoft YaHei</vt:lpstr>
      <vt:lpstr>Droid Sans Fallback</vt:lpstr>
      <vt:lpstr>Arial Unicode MS</vt:lpstr>
      <vt:lpstr>Calibri</vt:lpstr>
      <vt:lpstr>DejaVu Sans</vt:lpstr>
      <vt:lpstr>Arial</vt:lpstr>
      <vt:lpstr>Poppins Bold Italics</vt:lpstr>
      <vt:lpstr>Montserrat Bold</vt:lpstr>
      <vt:lpstr>Poppins Italics</vt:lpstr>
      <vt:lpstr>Poppins Ultra-Bold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Q-Energic</dc:title>
  <dc:creator/>
  <cp:lastModifiedBy>aimsa</cp:lastModifiedBy>
  <cp:revision>4</cp:revision>
  <dcterms:created xsi:type="dcterms:W3CDTF">2025-07-10T17:55:47Z</dcterms:created>
  <dcterms:modified xsi:type="dcterms:W3CDTF">2025-07-10T17:55:47Z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